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3" r:id="rId9"/>
    <p:sldId id="273" r:id="rId10"/>
    <p:sldId id="275" r:id="rId11"/>
    <p:sldId id="265" r:id="rId12"/>
    <p:sldId id="277" r:id="rId13"/>
    <p:sldId id="281" r:id="rId14"/>
    <p:sldId id="283" r:id="rId15"/>
    <p:sldId id="280" r:id="rId16"/>
    <p:sldId id="268" r:id="rId17"/>
    <p:sldId id="282" r:id="rId18"/>
    <p:sldId id="270" r:id="rId19"/>
  </p:sldIdLst>
  <p:sldSz cx="12192000" cy="6858000"/>
  <p:notesSz cx="6858000" cy="9144000"/>
  <p:defaultTextStyle>
    <a:defPPr>
      <a:defRPr lang="fr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0E7"/>
    <a:srgbClr val="FC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3CF57-4E9A-4F87-A366-E7A01FF5034B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B43D3FD-97C1-428F-8B40-D22697D18DD7}">
      <dgm:prSet/>
      <dgm:spPr/>
      <dgm:t>
        <a:bodyPr/>
        <a:lstStyle/>
        <a:p>
          <a:r>
            <a:rPr lang="fr-FR"/>
            <a:t>Aujourd’hui, nous allons faire la présentation de l'entreprise « La poule qui chante » et de son désir de se développer à l'international.</a:t>
          </a:r>
          <a:endParaRPr lang="en-US"/>
        </a:p>
      </dgm:t>
    </dgm:pt>
    <dgm:pt modelId="{C0C301AA-572F-4EA2-BAC3-FE90DA2AF503}" type="parTrans" cxnId="{B4145778-EE3B-427C-87F4-29D76870907A}">
      <dgm:prSet/>
      <dgm:spPr/>
      <dgm:t>
        <a:bodyPr/>
        <a:lstStyle/>
        <a:p>
          <a:endParaRPr lang="en-US"/>
        </a:p>
      </dgm:t>
    </dgm:pt>
    <dgm:pt modelId="{14F9BD15-1369-45FF-BF42-A5810C7FA51F}" type="sibTrans" cxnId="{B4145778-EE3B-427C-87F4-29D76870907A}">
      <dgm:prSet/>
      <dgm:spPr/>
      <dgm:t>
        <a:bodyPr/>
        <a:lstStyle/>
        <a:p>
          <a:endParaRPr lang="en-US"/>
        </a:p>
      </dgm:t>
    </dgm:pt>
    <dgm:pt modelId="{7FF9847A-101F-4DE2-BCE5-0C0E4C2BA915}">
      <dgm:prSet/>
      <dgm:spPr/>
      <dgm:t>
        <a:bodyPr/>
        <a:lstStyle/>
        <a:p>
          <a:r>
            <a:rPr lang="fr-FR"/>
            <a:t>Nous allons parler de l’importance de l'analyse de données pour identifier les groupes de pays à cibler.</a:t>
          </a:r>
          <a:endParaRPr lang="en-US"/>
        </a:p>
      </dgm:t>
    </dgm:pt>
    <dgm:pt modelId="{C9A868D6-2DA9-4DBC-8D4B-66BFF186ED20}" type="parTrans" cxnId="{9B03043F-A090-4602-B7EE-36B70999B70E}">
      <dgm:prSet/>
      <dgm:spPr/>
      <dgm:t>
        <a:bodyPr/>
        <a:lstStyle/>
        <a:p>
          <a:endParaRPr lang="en-US"/>
        </a:p>
      </dgm:t>
    </dgm:pt>
    <dgm:pt modelId="{4EA60AAB-66E8-4FF1-AC64-DA436C0EBBF2}" type="sibTrans" cxnId="{9B03043F-A090-4602-B7EE-36B70999B70E}">
      <dgm:prSet/>
      <dgm:spPr/>
      <dgm:t>
        <a:bodyPr/>
        <a:lstStyle/>
        <a:p>
          <a:endParaRPr lang="en-US"/>
        </a:p>
      </dgm:t>
    </dgm:pt>
    <dgm:pt modelId="{BFE6DD18-C222-4615-B650-D98E6F2FED65}">
      <dgm:prSet/>
      <dgm:spPr/>
      <dgm:t>
        <a:bodyPr/>
        <a:lstStyle/>
        <a:p>
          <a:r>
            <a:rPr lang="fr-FR"/>
            <a:t>Nous allons travailler avec notebook et python (pandas, etc), et nous allons visualiser les résultats de nos requêtes en incluant certains graphiques </a:t>
          </a:r>
          <a:endParaRPr lang="en-US"/>
        </a:p>
      </dgm:t>
    </dgm:pt>
    <dgm:pt modelId="{3F89ECDF-7630-4962-8BF0-86897877B828}" type="parTrans" cxnId="{5B2858F1-8BA9-40DB-A527-31AFBE7079F1}">
      <dgm:prSet/>
      <dgm:spPr/>
      <dgm:t>
        <a:bodyPr/>
        <a:lstStyle/>
        <a:p>
          <a:endParaRPr lang="en-US"/>
        </a:p>
      </dgm:t>
    </dgm:pt>
    <dgm:pt modelId="{AC43699E-C7B7-47A3-8FA0-AA71532F1134}" type="sibTrans" cxnId="{5B2858F1-8BA9-40DB-A527-31AFBE7079F1}">
      <dgm:prSet/>
      <dgm:spPr/>
      <dgm:t>
        <a:bodyPr/>
        <a:lstStyle/>
        <a:p>
          <a:endParaRPr lang="en-US"/>
        </a:p>
      </dgm:t>
    </dgm:pt>
    <dgm:pt modelId="{D4B3FE67-DFB4-B441-914F-A310632B080E}" type="pres">
      <dgm:prSet presAssocID="{E1A3CF57-4E9A-4F87-A366-E7A01FF5034B}" presName="diagram" presStyleCnt="0">
        <dgm:presLayoutVars>
          <dgm:dir/>
          <dgm:resizeHandles val="exact"/>
        </dgm:presLayoutVars>
      </dgm:prSet>
      <dgm:spPr/>
    </dgm:pt>
    <dgm:pt modelId="{2982F3CC-49A4-D043-838C-5F8F2D073EFF}" type="pres">
      <dgm:prSet presAssocID="{FB43D3FD-97C1-428F-8B40-D22697D18DD7}" presName="node" presStyleLbl="node1" presStyleIdx="0" presStyleCnt="3">
        <dgm:presLayoutVars>
          <dgm:bulletEnabled val="1"/>
        </dgm:presLayoutVars>
      </dgm:prSet>
      <dgm:spPr/>
    </dgm:pt>
    <dgm:pt modelId="{2BF67326-D994-2B47-994B-C98FC4E34002}" type="pres">
      <dgm:prSet presAssocID="{14F9BD15-1369-45FF-BF42-A5810C7FA51F}" presName="sibTrans" presStyleLbl="sibTrans2D1" presStyleIdx="0" presStyleCnt="2"/>
      <dgm:spPr/>
    </dgm:pt>
    <dgm:pt modelId="{4DF3327C-4A43-DA4D-A765-10E9B368E74C}" type="pres">
      <dgm:prSet presAssocID="{14F9BD15-1369-45FF-BF42-A5810C7FA51F}" presName="connectorText" presStyleLbl="sibTrans2D1" presStyleIdx="0" presStyleCnt="2"/>
      <dgm:spPr/>
    </dgm:pt>
    <dgm:pt modelId="{2B032FE7-F1E6-624F-8780-623F8DEE1D56}" type="pres">
      <dgm:prSet presAssocID="{7FF9847A-101F-4DE2-BCE5-0C0E4C2BA915}" presName="node" presStyleLbl="node1" presStyleIdx="1" presStyleCnt="3">
        <dgm:presLayoutVars>
          <dgm:bulletEnabled val="1"/>
        </dgm:presLayoutVars>
      </dgm:prSet>
      <dgm:spPr/>
    </dgm:pt>
    <dgm:pt modelId="{0798211F-E7DB-9948-87D3-DB4BBDA7F0B2}" type="pres">
      <dgm:prSet presAssocID="{4EA60AAB-66E8-4FF1-AC64-DA436C0EBBF2}" presName="sibTrans" presStyleLbl="sibTrans2D1" presStyleIdx="1" presStyleCnt="2"/>
      <dgm:spPr/>
    </dgm:pt>
    <dgm:pt modelId="{40DBA4D1-B407-D542-89DD-6B45CBF78C22}" type="pres">
      <dgm:prSet presAssocID="{4EA60AAB-66E8-4FF1-AC64-DA436C0EBBF2}" presName="connectorText" presStyleLbl="sibTrans2D1" presStyleIdx="1" presStyleCnt="2"/>
      <dgm:spPr/>
    </dgm:pt>
    <dgm:pt modelId="{25DCA0D9-780F-6B46-9993-839351E9728B}" type="pres">
      <dgm:prSet presAssocID="{BFE6DD18-C222-4615-B650-D98E6F2FED65}" presName="node" presStyleLbl="node1" presStyleIdx="2" presStyleCnt="3">
        <dgm:presLayoutVars>
          <dgm:bulletEnabled val="1"/>
        </dgm:presLayoutVars>
      </dgm:prSet>
      <dgm:spPr/>
    </dgm:pt>
  </dgm:ptLst>
  <dgm:cxnLst>
    <dgm:cxn modelId="{2DF1D61D-7004-AC41-AE33-2492BA69C54C}" type="presOf" srcId="{FB43D3FD-97C1-428F-8B40-D22697D18DD7}" destId="{2982F3CC-49A4-D043-838C-5F8F2D073EFF}" srcOrd="0" destOrd="0" presId="urn:microsoft.com/office/officeart/2005/8/layout/process5"/>
    <dgm:cxn modelId="{70FF0F22-A8BE-9344-B4CE-A7D6E78528C9}" type="presOf" srcId="{7FF9847A-101F-4DE2-BCE5-0C0E4C2BA915}" destId="{2B032FE7-F1E6-624F-8780-623F8DEE1D56}" srcOrd="0" destOrd="0" presId="urn:microsoft.com/office/officeart/2005/8/layout/process5"/>
    <dgm:cxn modelId="{9B03043F-A090-4602-B7EE-36B70999B70E}" srcId="{E1A3CF57-4E9A-4F87-A366-E7A01FF5034B}" destId="{7FF9847A-101F-4DE2-BCE5-0C0E4C2BA915}" srcOrd="1" destOrd="0" parTransId="{C9A868D6-2DA9-4DBC-8D4B-66BFF186ED20}" sibTransId="{4EA60AAB-66E8-4FF1-AC64-DA436C0EBBF2}"/>
    <dgm:cxn modelId="{89D7C766-54DD-AF43-B5C1-BB4AE26171C6}" type="presOf" srcId="{4EA60AAB-66E8-4FF1-AC64-DA436C0EBBF2}" destId="{0798211F-E7DB-9948-87D3-DB4BBDA7F0B2}" srcOrd="0" destOrd="0" presId="urn:microsoft.com/office/officeart/2005/8/layout/process5"/>
    <dgm:cxn modelId="{B4145778-EE3B-427C-87F4-29D76870907A}" srcId="{E1A3CF57-4E9A-4F87-A366-E7A01FF5034B}" destId="{FB43D3FD-97C1-428F-8B40-D22697D18DD7}" srcOrd="0" destOrd="0" parTransId="{C0C301AA-572F-4EA2-BAC3-FE90DA2AF503}" sibTransId="{14F9BD15-1369-45FF-BF42-A5810C7FA51F}"/>
    <dgm:cxn modelId="{BE3D5D82-B0B3-184D-8DEA-158C7FE706C6}" type="presOf" srcId="{4EA60AAB-66E8-4FF1-AC64-DA436C0EBBF2}" destId="{40DBA4D1-B407-D542-89DD-6B45CBF78C22}" srcOrd="1" destOrd="0" presId="urn:microsoft.com/office/officeart/2005/8/layout/process5"/>
    <dgm:cxn modelId="{91FA559A-54E2-6041-A2DF-DD38AC71B825}" type="presOf" srcId="{BFE6DD18-C222-4615-B650-D98E6F2FED65}" destId="{25DCA0D9-780F-6B46-9993-839351E9728B}" srcOrd="0" destOrd="0" presId="urn:microsoft.com/office/officeart/2005/8/layout/process5"/>
    <dgm:cxn modelId="{94A0F5A7-D975-4742-8EE4-A1469F866FDC}" type="presOf" srcId="{14F9BD15-1369-45FF-BF42-A5810C7FA51F}" destId="{2BF67326-D994-2B47-994B-C98FC4E34002}" srcOrd="0" destOrd="0" presId="urn:microsoft.com/office/officeart/2005/8/layout/process5"/>
    <dgm:cxn modelId="{19C12ABE-4417-2941-9D4A-114AC8F37DDB}" type="presOf" srcId="{E1A3CF57-4E9A-4F87-A366-E7A01FF5034B}" destId="{D4B3FE67-DFB4-B441-914F-A310632B080E}" srcOrd="0" destOrd="0" presId="urn:microsoft.com/office/officeart/2005/8/layout/process5"/>
    <dgm:cxn modelId="{0FFA28DD-818A-A643-A47D-4B059B2AA64B}" type="presOf" srcId="{14F9BD15-1369-45FF-BF42-A5810C7FA51F}" destId="{4DF3327C-4A43-DA4D-A765-10E9B368E74C}" srcOrd="1" destOrd="0" presId="urn:microsoft.com/office/officeart/2005/8/layout/process5"/>
    <dgm:cxn modelId="{5B2858F1-8BA9-40DB-A527-31AFBE7079F1}" srcId="{E1A3CF57-4E9A-4F87-A366-E7A01FF5034B}" destId="{BFE6DD18-C222-4615-B650-D98E6F2FED65}" srcOrd="2" destOrd="0" parTransId="{3F89ECDF-7630-4962-8BF0-86897877B828}" sibTransId="{AC43699E-C7B7-47A3-8FA0-AA71532F1134}"/>
    <dgm:cxn modelId="{A6D24273-F1C9-D941-BEFC-667FAEC520A3}" type="presParOf" srcId="{D4B3FE67-DFB4-B441-914F-A310632B080E}" destId="{2982F3CC-49A4-D043-838C-5F8F2D073EFF}" srcOrd="0" destOrd="0" presId="urn:microsoft.com/office/officeart/2005/8/layout/process5"/>
    <dgm:cxn modelId="{ADA27536-12FA-D64B-A029-7CDCCCD93728}" type="presParOf" srcId="{D4B3FE67-DFB4-B441-914F-A310632B080E}" destId="{2BF67326-D994-2B47-994B-C98FC4E34002}" srcOrd="1" destOrd="0" presId="urn:microsoft.com/office/officeart/2005/8/layout/process5"/>
    <dgm:cxn modelId="{B23DB737-5CB0-9542-AEC7-1F98CA5CB252}" type="presParOf" srcId="{2BF67326-D994-2B47-994B-C98FC4E34002}" destId="{4DF3327C-4A43-DA4D-A765-10E9B368E74C}" srcOrd="0" destOrd="0" presId="urn:microsoft.com/office/officeart/2005/8/layout/process5"/>
    <dgm:cxn modelId="{E2F8776A-84FA-784D-A76F-7A924E5D5D03}" type="presParOf" srcId="{D4B3FE67-DFB4-B441-914F-A310632B080E}" destId="{2B032FE7-F1E6-624F-8780-623F8DEE1D56}" srcOrd="2" destOrd="0" presId="urn:microsoft.com/office/officeart/2005/8/layout/process5"/>
    <dgm:cxn modelId="{F5858033-5589-D345-BE87-7DC109914EC3}" type="presParOf" srcId="{D4B3FE67-DFB4-B441-914F-A310632B080E}" destId="{0798211F-E7DB-9948-87D3-DB4BBDA7F0B2}" srcOrd="3" destOrd="0" presId="urn:microsoft.com/office/officeart/2005/8/layout/process5"/>
    <dgm:cxn modelId="{FAF5688E-B035-924C-A501-C1CC8729AE4D}" type="presParOf" srcId="{0798211F-E7DB-9948-87D3-DB4BBDA7F0B2}" destId="{40DBA4D1-B407-D542-89DD-6B45CBF78C22}" srcOrd="0" destOrd="0" presId="urn:microsoft.com/office/officeart/2005/8/layout/process5"/>
    <dgm:cxn modelId="{4B21D2F3-003D-0C4E-9619-B803251DE3F0}" type="presParOf" srcId="{D4B3FE67-DFB4-B441-914F-A310632B080E}" destId="{25DCA0D9-780F-6B46-9993-839351E9728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9E9F1-B863-4C06-A614-2E06054D4009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1E44C9B-FAFB-472F-8F98-4F6845668D79}">
      <dgm:prSet/>
      <dgm:spPr/>
      <dgm:t>
        <a:bodyPr/>
        <a:lstStyle/>
        <a:p>
          <a:r>
            <a:rPr lang="fr-FR"/>
            <a:t>Faire des analyses exploratoires de l’enterprise « La poule qui chante »</a:t>
          </a:r>
          <a:endParaRPr lang="en-US"/>
        </a:p>
      </dgm:t>
    </dgm:pt>
    <dgm:pt modelId="{7CBC8FA2-882C-45F5-A509-7F7D538A7483}" type="parTrans" cxnId="{A4E07721-1035-45C9-A1E1-53AFFB627167}">
      <dgm:prSet/>
      <dgm:spPr/>
      <dgm:t>
        <a:bodyPr/>
        <a:lstStyle/>
        <a:p>
          <a:endParaRPr lang="en-US"/>
        </a:p>
      </dgm:t>
    </dgm:pt>
    <dgm:pt modelId="{A1AEFE2E-D507-4D6B-9C70-DB661D045F32}" type="sibTrans" cxnId="{A4E07721-1035-45C9-A1E1-53AFFB627167}">
      <dgm:prSet/>
      <dgm:spPr/>
      <dgm:t>
        <a:bodyPr/>
        <a:lstStyle/>
        <a:p>
          <a:endParaRPr lang="en-US"/>
        </a:p>
      </dgm:t>
    </dgm:pt>
    <dgm:pt modelId="{2FC4E83E-CC25-4DF3-B915-A58B56D85E1E}">
      <dgm:prSet/>
      <dgm:spPr/>
      <dgm:t>
        <a:bodyPr/>
        <a:lstStyle/>
        <a:p>
          <a:r>
            <a:rPr lang="fr-FR"/>
            <a:t>Création de groupes de pays à cibler pour l'exportation des poulets.</a:t>
          </a:r>
          <a:endParaRPr lang="en-US"/>
        </a:p>
      </dgm:t>
    </dgm:pt>
    <dgm:pt modelId="{E96505D3-004B-4CFD-89C5-8B9BFD7BA4ED}" type="parTrans" cxnId="{918BB375-5049-472D-8F7A-789245B8E423}">
      <dgm:prSet/>
      <dgm:spPr/>
      <dgm:t>
        <a:bodyPr/>
        <a:lstStyle/>
        <a:p>
          <a:endParaRPr lang="en-US"/>
        </a:p>
      </dgm:t>
    </dgm:pt>
    <dgm:pt modelId="{998A3C99-68CE-4FBB-9318-DB9AB309A6D7}" type="sibTrans" cxnId="{918BB375-5049-472D-8F7A-789245B8E423}">
      <dgm:prSet/>
      <dgm:spPr/>
      <dgm:t>
        <a:bodyPr/>
        <a:lstStyle/>
        <a:p>
          <a:endParaRPr lang="en-US"/>
        </a:p>
      </dgm:t>
    </dgm:pt>
    <dgm:pt modelId="{07D3A498-5EA8-1B49-B6E5-93ACF551D3F1}" type="pres">
      <dgm:prSet presAssocID="{4419E9F1-B863-4C06-A614-2E06054D400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2CA529-C8E6-2642-881F-57E07E553752}" type="pres">
      <dgm:prSet presAssocID="{D1E44C9B-FAFB-472F-8F98-4F6845668D79}" presName="hierRoot1" presStyleCnt="0"/>
      <dgm:spPr/>
    </dgm:pt>
    <dgm:pt modelId="{C617D827-42C8-3A49-9DD4-21ED4F207972}" type="pres">
      <dgm:prSet presAssocID="{D1E44C9B-FAFB-472F-8F98-4F6845668D79}" presName="composite" presStyleCnt="0"/>
      <dgm:spPr/>
    </dgm:pt>
    <dgm:pt modelId="{65989D13-E2F8-AE4A-A79B-759E4ED89235}" type="pres">
      <dgm:prSet presAssocID="{D1E44C9B-FAFB-472F-8F98-4F6845668D79}" presName="background" presStyleLbl="node0" presStyleIdx="0" presStyleCnt="2"/>
      <dgm:spPr/>
    </dgm:pt>
    <dgm:pt modelId="{8EBDC7F3-487F-C647-840A-AFFFEE71FE18}" type="pres">
      <dgm:prSet presAssocID="{D1E44C9B-FAFB-472F-8F98-4F6845668D79}" presName="text" presStyleLbl="fgAcc0" presStyleIdx="0" presStyleCnt="2">
        <dgm:presLayoutVars>
          <dgm:chPref val="3"/>
        </dgm:presLayoutVars>
      </dgm:prSet>
      <dgm:spPr/>
    </dgm:pt>
    <dgm:pt modelId="{D186681D-DFD6-A644-9A9B-DD5826D2E1F8}" type="pres">
      <dgm:prSet presAssocID="{D1E44C9B-FAFB-472F-8F98-4F6845668D79}" presName="hierChild2" presStyleCnt="0"/>
      <dgm:spPr/>
    </dgm:pt>
    <dgm:pt modelId="{2A4B0F97-C22E-1B4C-8093-21DE67CBF8FD}" type="pres">
      <dgm:prSet presAssocID="{2FC4E83E-CC25-4DF3-B915-A58B56D85E1E}" presName="hierRoot1" presStyleCnt="0"/>
      <dgm:spPr/>
    </dgm:pt>
    <dgm:pt modelId="{EF653510-7847-8748-A6DD-F20D72B2B058}" type="pres">
      <dgm:prSet presAssocID="{2FC4E83E-CC25-4DF3-B915-A58B56D85E1E}" presName="composite" presStyleCnt="0"/>
      <dgm:spPr/>
    </dgm:pt>
    <dgm:pt modelId="{1C0C519F-7C12-7D4D-BF27-266DF017B528}" type="pres">
      <dgm:prSet presAssocID="{2FC4E83E-CC25-4DF3-B915-A58B56D85E1E}" presName="background" presStyleLbl="node0" presStyleIdx="1" presStyleCnt="2"/>
      <dgm:spPr/>
    </dgm:pt>
    <dgm:pt modelId="{EBB547E8-574F-6145-B368-5BD712A25823}" type="pres">
      <dgm:prSet presAssocID="{2FC4E83E-CC25-4DF3-B915-A58B56D85E1E}" presName="text" presStyleLbl="fgAcc0" presStyleIdx="1" presStyleCnt="2">
        <dgm:presLayoutVars>
          <dgm:chPref val="3"/>
        </dgm:presLayoutVars>
      </dgm:prSet>
      <dgm:spPr/>
    </dgm:pt>
    <dgm:pt modelId="{26B683AA-6B00-1C44-A8A5-E31A0F862D17}" type="pres">
      <dgm:prSet presAssocID="{2FC4E83E-CC25-4DF3-B915-A58B56D85E1E}" presName="hierChild2" presStyleCnt="0"/>
      <dgm:spPr/>
    </dgm:pt>
  </dgm:ptLst>
  <dgm:cxnLst>
    <dgm:cxn modelId="{A4E07721-1035-45C9-A1E1-53AFFB627167}" srcId="{4419E9F1-B863-4C06-A614-2E06054D4009}" destId="{D1E44C9B-FAFB-472F-8F98-4F6845668D79}" srcOrd="0" destOrd="0" parTransId="{7CBC8FA2-882C-45F5-A509-7F7D538A7483}" sibTransId="{A1AEFE2E-D507-4D6B-9C70-DB661D045F32}"/>
    <dgm:cxn modelId="{23D7012E-B95B-8744-A246-B762C8E7CB5A}" type="presOf" srcId="{2FC4E83E-CC25-4DF3-B915-A58B56D85E1E}" destId="{EBB547E8-574F-6145-B368-5BD712A25823}" srcOrd="0" destOrd="0" presId="urn:microsoft.com/office/officeart/2005/8/layout/hierarchy1"/>
    <dgm:cxn modelId="{087EE743-F970-704B-B66C-F9F64CB88E83}" type="presOf" srcId="{D1E44C9B-FAFB-472F-8F98-4F6845668D79}" destId="{8EBDC7F3-487F-C647-840A-AFFFEE71FE18}" srcOrd="0" destOrd="0" presId="urn:microsoft.com/office/officeart/2005/8/layout/hierarchy1"/>
    <dgm:cxn modelId="{918BB375-5049-472D-8F7A-789245B8E423}" srcId="{4419E9F1-B863-4C06-A614-2E06054D4009}" destId="{2FC4E83E-CC25-4DF3-B915-A58B56D85E1E}" srcOrd="1" destOrd="0" parTransId="{E96505D3-004B-4CFD-89C5-8B9BFD7BA4ED}" sibTransId="{998A3C99-68CE-4FBB-9318-DB9AB309A6D7}"/>
    <dgm:cxn modelId="{BCB8AAAD-F10C-9A43-848A-22FC3817B0F9}" type="presOf" srcId="{4419E9F1-B863-4C06-A614-2E06054D4009}" destId="{07D3A498-5EA8-1B49-B6E5-93ACF551D3F1}" srcOrd="0" destOrd="0" presId="urn:microsoft.com/office/officeart/2005/8/layout/hierarchy1"/>
    <dgm:cxn modelId="{44C2F933-3CDA-BB4D-A63E-01B7C9476FD7}" type="presParOf" srcId="{07D3A498-5EA8-1B49-B6E5-93ACF551D3F1}" destId="{8E2CA529-C8E6-2642-881F-57E07E553752}" srcOrd="0" destOrd="0" presId="urn:microsoft.com/office/officeart/2005/8/layout/hierarchy1"/>
    <dgm:cxn modelId="{4E2F36FA-1741-2841-8659-47A85F8CCE4A}" type="presParOf" srcId="{8E2CA529-C8E6-2642-881F-57E07E553752}" destId="{C617D827-42C8-3A49-9DD4-21ED4F207972}" srcOrd="0" destOrd="0" presId="urn:microsoft.com/office/officeart/2005/8/layout/hierarchy1"/>
    <dgm:cxn modelId="{D6FB2B18-1723-B545-A238-7B8B1F59E9D8}" type="presParOf" srcId="{C617D827-42C8-3A49-9DD4-21ED4F207972}" destId="{65989D13-E2F8-AE4A-A79B-759E4ED89235}" srcOrd="0" destOrd="0" presId="urn:microsoft.com/office/officeart/2005/8/layout/hierarchy1"/>
    <dgm:cxn modelId="{FD2DC046-D89C-9044-9B9D-4CE2F6B1EB1F}" type="presParOf" srcId="{C617D827-42C8-3A49-9DD4-21ED4F207972}" destId="{8EBDC7F3-487F-C647-840A-AFFFEE71FE18}" srcOrd="1" destOrd="0" presId="urn:microsoft.com/office/officeart/2005/8/layout/hierarchy1"/>
    <dgm:cxn modelId="{445D934A-A108-6F40-B5A6-CBB755B7CBE0}" type="presParOf" srcId="{8E2CA529-C8E6-2642-881F-57E07E553752}" destId="{D186681D-DFD6-A644-9A9B-DD5826D2E1F8}" srcOrd="1" destOrd="0" presId="urn:microsoft.com/office/officeart/2005/8/layout/hierarchy1"/>
    <dgm:cxn modelId="{9428773E-B027-9145-84F6-0AB555504A70}" type="presParOf" srcId="{07D3A498-5EA8-1B49-B6E5-93ACF551D3F1}" destId="{2A4B0F97-C22E-1B4C-8093-21DE67CBF8FD}" srcOrd="1" destOrd="0" presId="urn:microsoft.com/office/officeart/2005/8/layout/hierarchy1"/>
    <dgm:cxn modelId="{5051E2F2-5289-A94C-8053-916680364DD7}" type="presParOf" srcId="{2A4B0F97-C22E-1B4C-8093-21DE67CBF8FD}" destId="{EF653510-7847-8748-A6DD-F20D72B2B058}" srcOrd="0" destOrd="0" presId="urn:microsoft.com/office/officeart/2005/8/layout/hierarchy1"/>
    <dgm:cxn modelId="{12CC3AE2-5435-AE48-A68C-2DCE704C04E8}" type="presParOf" srcId="{EF653510-7847-8748-A6DD-F20D72B2B058}" destId="{1C0C519F-7C12-7D4D-BF27-266DF017B528}" srcOrd="0" destOrd="0" presId="urn:microsoft.com/office/officeart/2005/8/layout/hierarchy1"/>
    <dgm:cxn modelId="{6FBF4304-829C-D540-85C2-115A4623A0ED}" type="presParOf" srcId="{EF653510-7847-8748-A6DD-F20D72B2B058}" destId="{EBB547E8-574F-6145-B368-5BD712A25823}" srcOrd="1" destOrd="0" presId="urn:microsoft.com/office/officeart/2005/8/layout/hierarchy1"/>
    <dgm:cxn modelId="{86B3E196-2901-904D-93B4-FB99F6DAFF1E}" type="presParOf" srcId="{2A4B0F97-C22E-1B4C-8093-21DE67CBF8FD}" destId="{26B683AA-6B00-1C44-A8A5-E31A0F862D1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BBC589-B8DC-43D8-B0CA-7721F3B0A9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66C9F72-12EC-451D-B170-66247154E80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Source des données utilisées pour l'analyse (FAO, Banque mondiale, projet précédent).</a:t>
          </a:r>
          <a:endParaRPr lang="en-US"/>
        </a:p>
      </dgm:t>
    </dgm:pt>
    <dgm:pt modelId="{CFE946EB-C359-4D2F-A9A7-31D6F456C95D}" type="parTrans" cxnId="{0F15BAAC-41E1-486B-B742-CE391E762461}">
      <dgm:prSet/>
      <dgm:spPr/>
      <dgm:t>
        <a:bodyPr/>
        <a:lstStyle/>
        <a:p>
          <a:endParaRPr lang="en-US"/>
        </a:p>
      </dgm:t>
    </dgm:pt>
    <dgm:pt modelId="{69E497F4-6A6F-45E9-A9BD-10E67E84CC8C}" type="sibTrans" cxnId="{0F15BAAC-41E1-486B-B742-CE391E762461}">
      <dgm:prSet/>
      <dgm:spPr/>
      <dgm:t>
        <a:bodyPr/>
        <a:lstStyle/>
        <a:p>
          <a:endParaRPr lang="en-US"/>
        </a:p>
      </dgm:t>
    </dgm:pt>
    <dgm:pt modelId="{55F9BCB0-BD9C-40E4-9F3E-557B05ED95B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Disponibilité alimentaire</a:t>
          </a:r>
          <a:endParaRPr lang="en-US"/>
        </a:p>
      </dgm:t>
    </dgm:pt>
    <dgm:pt modelId="{DD3C2081-63D1-467A-9EAE-AAEC3086D85C}" type="parTrans" cxnId="{13565AB6-A748-444E-988A-B35B3EB0271B}">
      <dgm:prSet/>
      <dgm:spPr/>
      <dgm:t>
        <a:bodyPr/>
        <a:lstStyle/>
        <a:p>
          <a:endParaRPr lang="en-US"/>
        </a:p>
      </dgm:t>
    </dgm:pt>
    <dgm:pt modelId="{62258546-48A4-4283-98C8-3A87C8AC482A}" type="sibTrans" cxnId="{13565AB6-A748-444E-988A-B35B3EB0271B}">
      <dgm:prSet/>
      <dgm:spPr/>
      <dgm:t>
        <a:bodyPr/>
        <a:lstStyle/>
        <a:p>
          <a:endParaRPr lang="en-US"/>
        </a:p>
      </dgm:t>
    </dgm:pt>
    <dgm:pt modelId="{1DE8ECD9-B73A-472F-9DEE-D00C585A9A2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Population mondiale</a:t>
          </a:r>
          <a:endParaRPr lang="en-US"/>
        </a:p>
      </dgm:t>
    </dgm:pt>
    <dgm:pt modelId="{3B879BE2-FFF5-431F-B43D-B8F3AE23D005}" type="parTrans" cxnId="{3C9EEA0B-3435-41F3-A4BF-2C4EAD4705B3}">
      <dgm:prSet/>
      <dgm:spPr/>
      <dgm:t>
        <a:bodyPr/>
        <a:lstStyle/>
        <a:p>
          <a:endParaRPr lang="en-US"/>
        </a:p>
      </dgm:t>
    </dgm:pt>
    <dgm:pt modelId="{1C74195A-8397-4041-AEC8-6AF30EFE40B2}" type="sibTrans" cxnId="{3C9EEA0B-3435-41F3-A4BF-2C4EAD4705B3}">
      <dgm:prSet/>
      <dgm:spPr/>
      <dgm:t>
        <a:bodyPr/>
        <a:lstStyle/>
        <a:p>
          <a:endParaRPr lang="en-US"/>
        </a:p>
      </dgm:t>
    </dgm:pt>
    <dgm:pt modelId="{E34943AB-B92C-44CA-AB92-680BDC16C3B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Pib par habitant</a:t>
          </a:r>
          <a:endParaRPr lang="en-US"/>
        </a:p>
      </dgm:t>
    </dgm:pt>
    <dgm:pt modelId="{23B53EF0-8344-4E4B-9306-699C9986CB32}" type="parTrans" cxnId="{312D3991-315F-449C-9825-C2BEC9FF4BD4}">
      <dgm:prSet/>
      <dgm:spPr/>
      <dgm:t>
        <a:bodyPr/>
        <a:lstStyle/>
        <a:p>
          <a:endParaRPr lang="en-US"/>
        </a:p>
      </dgm:t>
    </dgm:pt>
    <dgm:pt modelId="{E2A1EC2F-4B61-48D1-8293-F54446F74058}" type="sibTrans" cxnId="{312D3991-315F-449C-9825-C2BEC9FF4BD4}">
      <dgm:prSet/>
      <dgm:spPr/>
      <dgm:t>
        <a:bodyPr/>
        <a:lstStyle/>
        <a:p>
          <a:endParaRPr lang="en-US"/>
        </a:p>
      </dgm:t>
    </dgm:pt>
    <dgm:pt modelId="{893DD690-C86B-41D3-AAAA-484CF2335FB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Stabilité politique</a:t>
          </a:r>
          <a:endParaRPr lang="en-US"/>
        </a:p>
      </dgm:t>
    </dgm:pt>
    <dgm:pt modelId="{DDB9EE29-BBED-49F6-AE7D-5B96ACA92790}" type="parTrans" cxnId="{619F7B6E-B896-498B-AF69-5D6B03A5E833}">
      <dgm:prSet/>
      <dgm:spPr/>
      <dgm:t>
        <a:bodyPr/>
        <a:lstStyle/>
        <a:p>
          <a:endParaRPr lang="en-US"/>
        </a:p>
      </dgm:t>
    </dgm:pt>
    <dgm:pt modelId="{EBB8CD5D-5C75-4111-9D69-D5501895AA0D}" type="sibTrans" cxnId="{619F7B6E-B896-498B-AF69-5D6B03A5E833}">
      <dgm:prSet/>
      <dgm:spPr/>
      <dgm:t>
        <a:bodyPr/>
        <a:lstStyle/>
        <a:p>
          <a:endParaRPr lang="en-US"/>
        </a:p>
      </dgm:t>
    </dgm:pt>
    <dgm:pt modelId="{E19FD9F6-A72A-4E3B-9B7F-F6BFA97829B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Préparation et nettoyage des données pour faciliter leur analyse.</a:t>
          </a:r>
          <a:endParaRPr lang="en-US"/>
        </a:p>
      </dgm:t>
    </dgm:pt>
    <dgm:pt modelId="{4DECED73-4A8B-42C8-A8A5-DA3C97BB1A73}" type="parTrans" cxnId="{C319E59A-14D5-4F21-8828-BB0013E30604}">
      <dgm:prSet/>
      <dgm:spPr/>
      <dgm:t>
        <a:bodyPr/>
        <a:lstStyle/>
        <a:p>
          <a:endParaRPr lang="en-US"/>
        </a:p>
      </dgm:t>
    </dgm:pt>
    <dgm:pt modelId="{53BAD5C4-6952-42B1-A3A6-3039E41A6594}" type="sibTrans" cxnId="{C319E59A-14D5-4F21-8828-BB0013E30604}">
      <dgm:prSet/>
      <dgm:spPr/>
      <dgm:t>
        <a:bodyPr/>
        <a:lstStyle/>
        <a:p>
          <a:endParaRPr lang="en-US"/>
        </a:p>
      </dgm:t>
    </dgm:pt>
    <dgm:pt modelId="{3BC0A3DF-3E73-4FDE-BD3C-1FADBF0E171E}" type="pres">
      <dgm:prSet presAssocID="{92BBC589-B8DC-43D8-B0CA-7721F3B0A942}" presName="root" presStyleCnt="0">
        <dgm:presLayoutVars>
          <dgm:dir/>
          <dgm:resizeHandles val="exact"/>
        </dgm:presLayoutVars>
      </dgm:prSet>
      <dgm:spPr/>
    </dgm:pt>
    <dgm:pt modelId="{95DF8230-3053-4BD5-AA99-FF9A44BEE1ED}" type="pres">
      <dgm:prSet presAssocID="{E66C9F72-12EC-451D-B170-66247154E804}" presName="compNode" presStyleCnt="0"/>
      <dgm:spPr/>
    </dgm:pt>
    <dgm:pt modelId="{16467D03-0162-470F-967A-320C090AA506}" type="pres">
      <dgm:prSet presAssocID="{E66C9F72-12EC-451D-B170-66247154E804}" presName="bgRect" presStyleLbl="bgShp" presStyleIdx="0" presStyleCnt="2"/>
      <dgm:spPr/>
    </dgm:pt>
    <dgm:pt modelId="{659FD948-9DD3-4A82-87D7-16967A18BD76}" type="pres">
      <dgm:prSet presAssocID="{E66C9F72-12EC-451D-B170-66247154E80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que"/>
        </a:ext>
      </dgm:extLst>
    </dgm:pt>
    <dgm:pt modelId="{D56F9DCA-7873-4078-BC54-50828CEFC109}" type="pres">
      <dgm:prSet presAssocID="{E66C9F72-12EC-451D-B170-66247154E804}" presName="spaceRect" presStyleCnt="0"/>
      <dgm:spPr/>
    </dgm:pt>
    <dgm:pt modelId="{B75FB9E7-B0CA-40F0-92FB-2E1C73C6ED31}" type="pres">
      <dgm:prSet presAssocID="{E66C9F72-12EC-451D-B170-66247154E804}" presName="parTx" presStyleLbl="revTx" presStyleIdx="0" presStyleCnt="3">
        <dgm:presLayoutVars>
          <dgm:chMax val="0"/>
          <dgm:chPref val="0"/>
        </dgm:presLayoutVars>
      </dgm:prSet>
      <dgm:spPr/>
    </dgm:pt>
    <dgm:pt modelId="{1B6AA2F8-6271-4976-83F3-249D7A937BA1}" type="pres">
      <dgm:prSet presAssocID="{E66C9F72-12EC-451D-B170-66247154E804}" presName="desTx" presStyleLbl="revTx" presStyleIdx="1" presStyleCnt="3">
        <dgm:presLayoutVars/>
      </dgm:prSet>
      <dgm:spPr/>
    </dgm:pt>
    <dgm:pt modelId="{E2B9BCA4-4325-414B-B127-511672E49F0A}" type="pres">
      <dgm:prSet presAssocID="{69E497F4-6A6F-45E9-A9BD-10E67E84CC8C}" presName="sibTrans" presStyleCnt="0"/>
      <dgm:spPr/>
    </dgm:pt>
    <dgm:pt modelId="{817759A2-DDCE-4021-B719-0ABE86B90FFE}" type="pres">
      <dgm:prSet presAssocID="{E19FD9F6-A72A-4E3B-9B7F-F6BFA97829B9}" presName="compNode" presStyleCnt="0"/>
      <dgm:spPr/>
    </dgm:pt>
    <dgm:pt modelId="{11BB9B61-55F0-4290-9CA6-449A14D2D38F}" type="pres">
      <dgm:prSet presAssocID="{E19FD9F6-A72A-4E3B-9B7F-F6BFA97829B9}" presName="bgRect" presStyleLbl="bgShp" presStyleIdx="1" presStyleCnt="2"/>
      <dgm:spPr/>
    </dgm:pt>
    <dgm:pt modelId="{4054C58C-981E-4379-BEA1-97C13995495E}" type="pres">
      <dgm:prSet presAssocID="{E19FD9F6-A72A-4E3B-9B7F-F6BFA97829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1BE12884-9664-494E-9573-BDBE2A449BE9}" type="pres">
      <dgm:prSet presAssocID="{E19FD9F6-A72A-4E3B-9B7F-F6BFA97829B9}" presName="spaceRect" presStyleCnt="0"/>
      <dgm:spPr/>
    </dgm:pt>
    <dgm:pt modelId="{8B6A0D96-D8F5-4387-836A-5201F8B42441}" type="pres">
      <dgm:prSet presAssocID="{E19FD9F6-A72A-4E3B-9B7F-F6BFA97829B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C917606-4A02-D344-A889-E122BF25D180}" type="presOf" srcId="{E19FD9F6-A72A-4E3B-9B7F-F6BFA97829B9}" destId="{8B6A0D96-D8F5-4387-836A-5201F8B42441}" srcOrd="0" destOrd="0" presId="urn:microsoft.com/office/officeart/2018/2/layout/IconVerticalSolidList"/>
    <dgm:cxn modelId="{3C9EEA0B-3435-41F3-A4BF-2C4EAD4705B3}" srcId="{E66C9F72-12EC-451D-B170-66247154E804}" destId="{1DE8ECD9-B73A-472F-9DEE-D00C585A9A27}" srcOrd="1" destOrd="0" parTransId="{3B879BE2-FFF5-431F-B43D-B8F3AE23D005}" sibTransId="{1C74195A-8397-4041-AEC8-6AF30EFE40B2}"/>
    <dgm:cxn modelId="{367E6623-1B36-7E4C-B561-59B788394A7F}" type="presOf" srcId="{92BBC589-B8DC-43D8-B0CA-7721F3B0A942}" destId="{3BC0A3DF-3E73-4FDE-BD3C-1FADBF0E171E}" srcOrd="0" destOrd="0" presId="urn:microsoft.com/office/officeart/2018/2/layout/IconVerticalSolidList"/>
    <dgm:cxn modelId="{1A8B5E55-ABC5-C843-8967-D05BFD09F914}" type="presOf" srcId="{E66C9F72-12EC-451D-B170-66247154E804}" destId="{B75FB9E7-B0CA-40F0-92FB-2E1C73C6ED31}" srcOrd="0" destOrd="0" presId="urn:microsoft.com/office/officeart/2018/2/layout/IconVerticalSolidList"/>
    <dgm:cxn modelId="{619F7B6E-B896-498B-AF69-5D6B03A5E833}" srcId="{E66C9F72-12EC-451D-B170-66247154E804}" destId="{893DD690-C86B-41D3-AAAA-484CF2335FB9}" srcOrd="3" destOrd="0" parTransId="{DDB9EE29-BBED-49F6-AE7D-5B96ACA92790}" sibTransId="{EBB8CD5D-5C75-4111-9D69-D5501895AA0D}"/>
    <dgm:cxn modelId="{45C28A7F-DC56-2A46-A60F-1B83F1F13995}" type="presOf" srcId="{1DE8ECD9-B73A-472F-9DEE-D00C585A9A27}" destId="{1B6AA2F8-6271-4976-83F3-249D7A937BA1}" srcOrd="0" destOrd="1" presId="urn:microsoft.com/office/officeart/2018/2/layout/IconVerticalSolidList"/>
    <dgm:cxn modelId="{312D3991-315F-449C-9825-C2BEC9FF4BD4}" srcId="{E66C9F72-12EC-451D-B170-66247154E804}" destId="{E34943AB-B92C-44CA-AB92-680BDC16C3B9}" srcOrd="2" destOrd="0" parTransId="{23B53EF0-8344-4E4B-9306-699C9986CB32}" sibTransId="{E2A1EC2F-4B61-48D1-8293-F54446F74058}"/>
    <dgm:cxn modelId="{C319E59A-14D5-4F21-8828-BB0013E30604}" srcId="{92BBC589-B8DC-43D8-B0CA-7721F3B0A942}" destId="{E19FD9F6-A72A-4E3B-9B7F-F6BFA97829B9}" srcOrd="1" destOrd="0" parTransId="{4DECED73-4A8B-42C8-A8A5-DA3C97BB1A73}" sibTransId="{53BAD5C4-6952-42B1-A3A6-3039E41A6594}"/>
    <dgm:cxn modelId="{0F15BAAC-41E1-486B-B742-CE391E762461}" srcId="{92BBC589-B8DC-43D8-B0CA-7721F3B0A942}" destId="{E66C9F72-12EC-451D-B170-66247154E804}" srcOrd="0" destOrd="0" parTransId="{CFE946EB-C359-4D2F-A9A7-31D6F456C95D}" sibTransId="{69E497F4-6A6F-45E9-A9BD-10E67E84CC8C}"/>
    <dgm:cxn modelId="{13565AB6-A748-444E-988A-B35B3EB0271B}" srcId="{E66C9F72-12EC-451D-B170-66247154E804}" destId="{55F9BCB0-BD9C-40E4-9F3E-557B05ED95B5}" srcOrd="0" destOrd="0" parTransId="{DD3C2081-63D1-467A-9EAE-AAEC3086D85C}" sibTransId="{62258546-48A4-4283-98C8-3A87C8AC482A}"/>
    <dgm:cxn modelId="{1FF180C6-8E1D-6B44-A260-49EE80508796}" type="presOf" srcId="{E34943AB-B92C-44CA-AB92-680BDC16C3B9}" destId="{1B6AA2F8-6271-4976-83F3-249D7A937BA1}" srcOrd="0" destOrd="2" presId="urn:microsoft.com/office/officeart/2018/2/layout/IconVerticalSolidList"/>
    <dgm:cxn modelId="{87BC0BDC-D3A8-A648-846C-64B9231CA152}" type="presOf" srcId="{893DD690-C86B-41D3-AAAA-484CF2335FB9}" destId="{1B6AA2F8-6271-4976-83F3-249D7A937BA1}" srcOrd="0" destOrd="3" presId="urn:microsoft.com/office/officeart/2018/2/layout/IconVerticalSolidList"/>
    <dgm:cxn modelId="{B3D731DC-A74F-1147-B439-637628938B38}" type="presOf" srcId="{55F9BCB0-BD9C-40E4-9F3E-557B05ED95B5}" destId="{1B6AA2F8-6271-4976-83F3-249D7A937BA1}" srcOrd="0" destOrd="0" presId="urn:microsoft.com/office/officeart/2018/2/layout/IconVerticalSolidList"/>
    <dgm:cxn modelId="{5F70D149-3FED-F147-A710-516CB21981A2}" type="presParOf" srcId="{3BC0A3DF-3E73-4FDE-BD3C-1FADBF0E171E}" destId="{95DF8230-3053-4BD5-AA99-FF9A44BEE1ED}" srcOrd="0" destOrd="0" presId="urn:microsoft.com/office/officeart/2018/2/layout/IconVerticalSolidList"/>
    <dgm:cxn modelId="{7EFCE85B-DA63-4947-A01C-EC3265190C3C}" type="presParOf" srcId="{95DF8230-3053-4BD5-AA99-FF9A44BEE1ED}" destId="{16467D03-0162-470F-967A-320C090AA506}" srcOrd="0" destOrd="0" presId="urn:microsoft.com/office/officeart/2018/2/layout/IconVerticalSolidList"/>
    <dgm:cxn modelId="{360C4684-817D-FE46-96CE-5A2A57C73FDB}" type="presParOf" srcId="{95DF8230-3053-4BD5-AA99-FF9A44BEE1ED}" destId="{659FD948-9DD3-4A82-87D7-16967A18BD76}" srcOrd="1" destOrd="0" presId="urn:microsoft.com/office/officeart/2018/2/layout/IconVerticalSolidList"/>
    <dgm:cxn modelId="{0118F1CE-4E1E-7B4C-95DA-4E79B399EFAC}" type="presParOf" srcId="{95DF8230-3053-4BD5-AA99-FF9A44BEE1ED}" destId="{D56F9DCA-7873-4078-BC54-50828CEFC109}" srcOrd="2" destOrd="0" presId="urn:microsoft.com/office/officeart/2018/2/layout/IconVerticalSolidList"/>
    <dgm:cxn modelId="{91739079-D94F-0D42-92A3-F488A6FBA899}" type="presParOf" srcId="{95DF8230-3053-4BD5-AA99-FF9A44BEE1ED}" destId="{B75FB9E7-B0CA-40F0-92FB-2E1C73C6ED31}" srcOrd="3" destOrd="0" presId="urn:microsoft.com/office/officeart/2018/2/layout/IconVerticalSolidList"/>
    <dgm:cxn modelId="{95829B47-6490-E647-BF39-4858A1BBE905}" type="presParOf" srcId="{95DF8230-3053-4BD5-AA99-FF9A44BEE1ED}" destId="{1B6AA2F8-6271-4976-83F3-249D7A937BA1}" srcOrd="4" destOrd="0" presId="urn:microsoft.com/office/officeart/2018/2/layout/IconVerticalSolidList"/>
    <dgm:cxn modelId="{A0944747-FFDB-3A44-84CB-FD9D2D3D75F2}" type="presParOf" srcId="{3BC0A3DF-3E73-4FDE-BD3C-1FADBF0E171E}" destId="{E2B9BCA4-4325-414B-B127-511672E49F0A}" srcOrd="1" destOrd="0" presId="urn:microsoft.com/office/officeart/2018/2/layout/IconVerticalSolidList"/>
    <dgm:cxn modelId="{82565EA7-F019-1C4D-9386-11F67E087D26}" type="presParOf" srcId="{3BC0A3DF-3E73-4FDE-BD3C-1FADBF0E171E}" destId="{817759A2-DDCE-4021-B719-0ABE86B90FFE}" srcOrd="2" destOrd="0" presId="urn:microsoft.com/office/officeart/2018/2/layout/IconVerticalSolidList"/>
    <dgm:cxn modelId="{9E1381F0-64FC-1A4E-9F8B-621A1FAD8C6A}" type="presParOf" srcId="{817759A2-DDCE-4021-B719-0ABE86B90FFE}" destId="{11BB9B61-55F0-4290-9CA6-449A14D2D38F}" srcOrd="0" destOrd="0" presId="urn:microsoft.com/office/officeart/2018/2/layout/IconVerticalSolidList"/>
    <dgm:cxn modelId="{7EEA8B07-80D9-5841-8873-01BEEFDB5153}" type="presParOf" srcId="{817759A2-DDCE-4021-B719-0ABE86B90FFE}" destId="{4054C58C-981E-4379-BEA1-97C13995495E}" srcOrd="1" destOrd="0" presId="urn:microsoft.com/office/officeart/2018/2/layout/IconVerticalSolidList"/>
    <dgm:cxn modelId="{6DD47C54-0C38-7642-AB67-797AA105F12E}" type="presParOf" srcId="{817759A2-DDCE-4021-B719-0ABE86B90FFE}" destId="{1BE12884-9664-494E-9573-BDBE2A449BE9}" srcOrd="2" destOrd="0" presId="urn:microsoft.com/office/officeart/2018/2/layout/IconVerticalSolidList"/>
    <dgm:cxn modelId="{A3AC9162-B16D-6847-82F7-8EDBA5692EC1}" type="presParOf" srcId="{817759A2-DDCE-4021-B719-0ABE86B90FFE}" destId="{8B6A0D96-D8F5-4387-836A-5201F8B424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5F9C9A-FDD2-4B4C-94B7-38E59CAAEE55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D78E66-42A1-496E-9B4D-C21D6B4D4821}">
      <dgm:prSet/>
      <dgm:spPr/>
      <dgm:t>
        <a:bodyPr/>
        <a:lstStyle/>
        <a:p>
          <a:r>
            <a:rPr lang="fr-FR"/>
            <a:t>Réalisation de la CAH et choix de cette méthode.</a:t>
          </a:r>
          <a:endParaRPr lang="en-US"/>
        </a:p>
      </dgm:t>
    </dgm:pt>
    <dgm:pt modelId="{27FAB418-7D16-40B2-AB77-E24D4230CBBA}" type="parTrans" cxnId="{E9FA161A-2FA2-42C9-BC51-FC5F05408FBD}">
      <dgm:prSet/>
      <dgm:spPr/>
      <dgm:t>
        <a:bodyPr/>
        <a:lstStyle/>
        <a:p>
          <a:endParaRPr lang="en-US"/>
        </a:p>
      </dgm:t>
    </dgm:pt>
    <dgm:pt modelId="{A31589D9-FA7E-4412-9F8A-8E4285AF1D1E}" type="sibTrans" cxnId="{E9FA161A-2FA2-42C9-BC51-FC5F05408FBD}">
      <dgm:prSet/>
      <dgm:spPr/>
      <dgm:t>
        <a:bodyPr/>
        <a:lstStyle/>
        <a:p>
          <a:endParaRPr lang="en-US"/>
        </a:p>
      </dgm:t>
    </dgm:pt>
    <dgm:pt modelId="{BA9DD9E1-ED88-4EA1-814F-4CC75A44C43A}">
      <dgm:prSet/>
      <dgm:spPr/>
      <dgm:t>
        <a:bodyPr/>
        <a:lstStyle/>
        <a:p>
          <a:r>
            <a:rPr lang="fr-FR"/>
            <a:t>Dendrogramme et détermination du nombre de clusters.</a:t>
          </a:r>
          <a:endParaRPr lang="en-US"/>
        </a:p>
      </dgm:t>
    </dgm:pt>
    <dgm:pt modelId="{2A6C98E4-C928-491D-985E-2138A48D20B9}" type="parTrans" cxnId="{2679CCAD-0A0B-46DB-8A9C-7B39A022D7CC}">
      <dgm:prSet/>
      <dgm:spPr/>
      <dgm:t>
        <a:bodyPr/>
        <a:lstStyle/>
        <a:p>
          <a:endParaRPr lang="en-US"/>
        </a:p>
      </dgm:t>
    </dgm:pt>
    <dgm:pt modelId="{B3B08B37-23DA-4D09-8B97-20CB967E62FA}" type="sibTrans" cxnId="{2679CCAD-0A0B-46DB-8A9C-7B39A022D7CC}">
      <dgm:prSet/>
      <dgm:spPr/>
      <dgm:t>
        <a:bodyPr/>
        <a:lstStyle/>
        <a:p>
          <a:endParaRPr lang="en-US"/>
        </a:p>
      </dgm:t>
    </dgm:pt>
    <dgm:pt modelId="{F1976D05-883C-8040-8230-5D0DDDE09FCE}" type="pres">
      <dgm:prSet presAssocID="{9A5F9C9A-FDD2-4B4C-94B7-38E59CAAEE5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D1C76D-C0EC-D945-AE19-F571FB736D2B}" type="pres">
      <dgm:prSet presAssocID="{57D78E66-42A1-496E-9B4D-C21D6B4D4821}" presName="hierRoot1" presStyleCnt="0"/>
      <dgm:spPr/>
    </dgm:pt>
    <dgm:pt modelId="{3C844F44-A0AF-5847-8A71-820FFF721BE4}" type="pres">
      <dgm:prSet presAssocID="{57D78E66-42A1-496E-9B4D-C21D6B4D4821}" presName="composite" presStyleCnt="0"/>
      <dgm:spPr/>
    </dgm:pt>
    <dgm:pt modelId="{187B8DDC-2417-5340-A843-3AE2FE381B57}" type="pres">
      <dgm:prSet presAssocID="{57D78E66-42A1-496E-9B4D-C21D6B4D4821}" presName="background" presStyleLbl="node0" presStyleIdx="0" presStyleCnt="2"/>
      <dgm:spPr/>
    </dgm:pt>
    <dgm:pt modelId="{EAAD2CC3-952D-4C47-8C28-0F955790EB13}" type="pres">
      <dgm:prSet presAssocID="{57D78E66-42A1-496E-9B4D-C21D6B4D4821}" presName="text" presStyleLbl="fgAcc0" presStyleIdx="0" presStyleCnt="2">
        <dgm:presLayoutVars>
          <dgm:chPref val="3"/>
        </dgm:presLayoutVars>
      </dgm:prSet>
      <dgm:spPr/>
    </dgm:pt>
    <dgm:pt modelId="{CDE338B5-77C6-984F-8812-637768069445}" type="pres">
      <dgm:prSet presAssocID="{57D78E66-42A1-496E-9B4D-C21D6B4D4821}" presName="hierChild2" presStyleCnt="0"/>
      <dgm:spPr/>
    </dgm:pt>
    <dgm:pt modelId="{EC511A03-72F2-A444-9900-F8C9438C8DE2}" type="pres">
      <dgm:prSet presAssocID="{BA9DD9E1-ED88-4EA1-814F-4CC75A44C43A}" presName="hierRoot1" presStyleCnt="0"/>
      <dgm:spPr/>
    </dgm:pt>
    <dgm:pt modelId="{0B99DE29-8F24-6449-9C68-376F5EBA4261}" type="pres">
      <dgm:prSet presAssocID="{BA9DD9E1-ED88-4EA1-814F-4CC75A44C43A}" presName="composite" presStyleCnt="0"/>
      <dgm:spPr/>
    </dgm:pt>
    <dgm:pt modelId="{9A67D79D-EF69-E442-BAFF-C6F44A691810}" type="pres">
      <dgm:prSet presAssocID="{BA9DD9E1-ED88-4EA1-814F-4CC75A44C43A}" presName="background" presStyleLbl="node0" presStyleIdx="1" presStyleCnt="2"/>
      <dgm:spPr/>
    </dgm:pt>
    <dgm:pt modelId="{A4CCAA83-D39A-CB4F-87B6-F3853760EC0D}" type="pres">
      <dgm:prSet presAssocID="{BA9DD9E1-ED88-4EA1-814F-4CC75A44C43A}" presName="text" presStyleLbl="fgAcc0" presStyleIdx="1" presStyleCnt="2">
        <dgm:presLayoutVars>
          <dgm:chPref val="3"/>
        </dgm:presLayoutVars>
      </dgm:prSet>
      <dgm:spPr/>
    </dgm:pt>
    <dgm:pt modelId="{278C25D5-EAB0-4044-ABAE-F7B9243E89DB}" type="pres">
      <dgm:prSet presAssocID="{BA9DD9E1-ED88-4EA1-814F-4CC75A44C43A}" presName="hierChild2" presStyleCnt="0"/>
      <dgm:spPr/>
    </dgm:pt>
  </dgm:ptLst>
  <dgm:cxnLst>
    <dgm:cxn modelId="{E9FA161A-2FA2-42C9-BC51-FC5F05408FBD}" srcId="{9A5F9C9A-FDD2-4B4C-94B7-38E59CAAEE55}" destId="{57D78E66-42A1-496E-9B4D-C21D6B4D4821}" srcOrd="0" destOrd="0" parTransId="{27FAB418-7D16-40B2-AB77-E24D4230CBBA}" sibTransId="{A31589D9-FA7E-4412-9F8A-8E4285AF1D1E}"/>
    <dgm:cxn modelId="{2679CCAD-0A0B-46DB-8A9C-7B39A022D7CC}" srcId="{9A5F9C9A-FDD2-4B4C-94B7-38E59CAAEE55}" destId="{BA9DD9E1-ED88-4EA1-814F-4CC75A44C43A}" srcOrd="1" destOrd="0" parTransId="{2A6C98E4-C928-491D-985E-2138A48D20B9}" sibTransId="{B3B08B37-23DA-4D09-8B97-20CB967E62FA}"/>
    <dgm:cxn modelId="{E97149B2-7D9B-0D42-9763-992DCB486951}" type="presOf" srcId="{BA9DD9E1-ED88-4EA1-814F-4CC75A44C43A}" destId="{A4CCAA83-D39A-CB4F-87B6-F3853760EC0D}" srcOrd="0" destOrd="0" presId="urn:microsoft.com/office/officeart/2005/8/layout/hierarchy1"/>
    <dgm:cxn modelId="{8DA06EC5-A5D0-4A48-87B8-F715CB82D603}" type="presOf" srcId="{9A5F9C9A-FDD2-4B4C-94B7-38E59CAAEE55}" destId="{F1976D05-883C-8040-8230-5D0DDDE09FCE}" srcOrd="0" destOrd="0" presId="urn:microsoft.com/office/officeart/2005/8/layout/hierarchy1"/>
    <dgm:cxn modelId="{1BF218E3-C410-C846-B4B5-43189E9B3B8F}" type="presOf" srcId="{57D78E66-42A1-496E-9B4D-C21D6B4D4821}" destId="{EAAD2CC3-952D-4C47-8C28-0F955790EB13}" srcOrd="0" destOrd="0" presId="urn:microsoft.com/office/officeart/2005/8/layout/hierarchy1"/>
    <dgm:cxn modelId="{D7DCD155-A051-9049-861F-B54F00203D13}" type="presParOf" srcId="{F1976D05-883C-8040-8230-5D0DDDE09FCE}" destId="{08D1C76D-C0EC-D945-AE19-F571FB736D2B}" srcOrd="0" destOrd="0" presId="urn:microsoft.com/office/officeart/2005/8/layout/hierarchy1"/>
    <dgm:cxn modelId="{9B135380-488B-E247-A108-C5B8141FD607}" type="presParOf" srcId="{08D1C76D-C0EC-D945-AE19-F571FB736D2B}" destId="{3C844F44-A0AF-5847-8A71-820FFF721BE4}" srcOrd="0" destOrd="0" presId="urn:microsoft.com/office/officeart/2005/8/layout/hierarchy1"/>
    <dgm:cxn modelId="{7860D839-6FB6-9346-9500-76657FC6DD82}" type="presParOf" srcId="{3C844F44-A0AF-5847-8A71-820FFF721BE4}" destId="{187B8DDC-2417-5340-A843-3AE2FE381B57}" srcOrd="0" destOrd="0" presId="urn:microsoft.com/office/officeart/2005/8/layout/hierarchy1"/>
    <dgm:cxn modelId="{A3BC3D5A-E731-3442-909D-E63FC2F5A5FB}" type="presParOf" srcId="{3C844F44-A0AF-5847-8A71-820FFF721BE4}" destId="{EAAD2CC3-952D-4C47-8C28-0F955790EB13}" srcOrd="1" destOrd="0" presId="urn:microsoft.com/office/officeart/2005/8/layout/hierarchy1"/>
    <dgm:cxn modelId="{BC377CED-52C0-484A-84A5-B6DF4DFC6C21}" type="presParOf" srcId="{08D1C76D-C0EC-D945-AE19-F571FB736D2B}" destId="{CDE338B5-77C6-984F-8812-637768069445}" srcOrd="1" destOrd="0" presId="urn:microsoft.com/office/officeart/2005/8/layout/hierarchy1"/>
    <dgm:cxn modelId="{D17EAE0F-C943-BA4A-88F5-4F5CE1E0A9F9}" type="presParOf" srcId="{F1976D05-883C-8040-8230-5D0DDDE09FCE}" destId="{EC511A03-72F2-A444-9900-F8C9438C8DE2}" srcOrd="1" destOrd="0" presId="urn:microsoft.com/office/officeart/2005/8/layout/hierarchy1"/>
    <dgm:cxn modelId="{54F0A381-CCD1-1A42-AFA8-3CEA381786DC}" type="presParOf" srcId="{EC511A03-72F2-A444-9900-F8C9438C8DE2}" destId="{0B99DE29-8F24-6449-9C68-376F5EBA4261}" srcOrd="0" destOrd="0" presId="urn:microsoft.com/office/officeart/2005/8/layout/hierarchy1"/>
    <dgm:cxn modelId="{9C0D7935-1ADE-D348-83CC-79549AF06478}" type="presParOf" srcId="{0B99DE29-8F24-6449-9C68-376F5EBA4261}" destId="{9A67D79D-EF69-E442-BAFF-C6F44A691810}" srcOrd="0" destOrd="0" presId="urn:microsoft.com/office/officeart/2005/8/layout/hierarchy1"/>
    <dgm:cxn modelId="{01F57DD7-1250-0845-889B-DCAB6E6592F8}" type="presParOf" srcId="{0B99DE29-8F24-6449-9C68-376F5EBA4261}" destId="{A4CCAA83-D39A-CB4F-87B6-F3853760EC0D}" srcOrd="1" destOrd="0" presId="urn:microsoft.com/office/officeart/2005/8/layout/hierarchy1"/>
    <dgm:cxn modelId="{F4332AF3-E136-4042-96CD-EA8027EB453E}" type="presParOf" srcId="{EC511A03-72F2-A444-9900-F8C9438C8DE2}" destId="{278C25D5-EAB0-4044-ABAE-F7B9243E89D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2F3CC-49A4-D043-838C-5F8F2D073EFF}">
      <dsp:nvSpPr>
        <dsp:cNvPr id="0" name=""/>
        <dsp:cNvSpPr/>
      </dsp:nvSpPr>
      <dsp:spPr>
        <a:xfrm>
          <a:off x="1243" y="1080997"/>
          <a:ext cx="2652260" cy="15913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Aujourd’hui, nous allons faire la présentation de l'entreprise « La poule qui chante » et de son désir de se développer à l'international.</a:t>
          </a:r>
          <a:endParaRPr lang="en-US" sz="1600" kern="1200"/>
        </a:p>
      </dsp:txBody>
      <dsp:txXfrm>
        <a:off x="47852" y="1127606"/>
        <a:ext cx="2559042" cy="1498138"/>
      </dsp:txXfrm>
    </dsp:sp>
    <dsp:sp modelId="{2BF67326-D994-2B47-994B-C98FC4E34002}">
      <dsp:nvSpPr>
        <dsp:cNvPr id="0" name=""/>
        <dsp:cNvSpPr/>
      </dsp:nvSpPr>
      <dsp:spPr>
        <a:xfrm>
          <a:off x="2886903" y="1547795"/>
          <a:ext cx="562279" cy="6577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886903" y="1679347"/>
        <a:ext cx="393595" cy="394656"/>
      </dsp:txXfrm>
    </dsp:sp>
    <dsp:sp modelId="{2B032FE7-F1E6-624F-8780-623F8DEE1D56}">
      <dsp:nvSpPr>
        <dsp:cNvPr id="0" name=""/>
        <dsp:cNvSpPr/>
      </dsp:nvSpPr>
      <dsp:spPr>
        <a:xfrm>
          <a:off x="3714408" y="1080997"/>
          <a:ext cx="2652260" cy="15913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Nous allons parler de l’importance de l'analyse de données pour identifier les groupes de pays à cibler.</a:t>
          </a:r>
          <a:endParaRPr lang="en-US" sz="1600" kern="1200"/>
        </a:p>
      </dsp:txBody>
      <dsp:txXfrm>
        <a:off x="3761017" y="1127606"/>
        <a:ext cx="2559042" cy="1498138"/>
      </dsp:txXfrm>
    </dsp:sp>
    <dsp:sp modelId="{0798211F-E7DB-9948-87D3-DB4BBDA7F0B2}">
      <dsp:nvSpPr>
        <dsp:cNvPr id="0" name=""/>
        <dsp:cNvSpPr/>
      </dsp:nvSpPr>
      <dsp:spPr>
        <a:xfrm rot="5400000">
          <a:off x="4759399" y="2858012"/>
          <a:ext cx="562279" cy="6577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843211" y="2905752"/>
        <a:ext cx="394656" cy="393595"/>
      </dsp:txXfrm>
    </dsp:sp>
    <dsp:sp modelId="{25DCA0D9-780F-6B46-9993-839351E9728B}">
      <dsp:nvSpPr>
        <dsp:cNvPr id="0" name=""/>
        <dsp:cNvSpPr/>
      </dsp:nvSpPr>
      <dsp:spPr>
        <a:xfrm>
          <a:off x="3714408" y="3733258"/>
          <a:ext cx="2652260" cy="15913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Nous allons travailler avec notebook et python (pandas, etc), et nous allons visualiser les résultats de nos requêtes en incluant certains graphiques </a:t>
          </a:r>
          <a:endParaRPr lang="en-US" sz="1600" kern="1200"/>
        </a:p>
      </dsp:txBody>
      <dsp:txXfrm>
        <a:off x="3761017" y="3779867"/>
        <a:ext cx="2559042" cy="1498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89D13-E2F8-AE4A-A79B-759E4ED89235}">
      <dsp:nvSpPr>
        <dsp:cNvPr id="0" name=""/>
        <dsp:cNvSpPr/>
      </dsp:nvSpPr>
      <dsp:spPr>
        <a:xfrm>
          <a:off x="671" y="413959"/>
          <a:ext cx="2357230" cy="1496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BDC7F3-487F-C647-840A-AFFFEE71FE18}">
      <dsp:nvSpPr>
        <dsp:cNvPr id="0" name=""/>
        <dsp:cNvSpPr/>
      </dsp:nvSpPr>
      <dsp:spPr>
        <a:xfrm>
          <a:off x="262586" y="662778"/>
          <a:ext cx="2357230" cy="1496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Faire des analyses exploratoires de l’enterprise « La poule qui chante »</a:t>
          </a:r>
          <a:endParaRPr lang="en-US" sz="2000" kern="1200"/>
        </a:p>
      </dsp:txBody>
      <dsp:txXfrm>
        <a:off x="306427" y="706619"/>
        <a:ext cx="2269548" cy="1409159"/>
      </dsp:txXfrm>
    </dsp:sp>
    <dsp:sp modelId="{1C0C519F-7C12-7D4D-BF27-266DF017B528}">
      <dsp:nvSpPr>
        <dsp:cNvPr id="0" name=""/>
        <dsp:cNvSpPr/>
      </dsp:nvSpPr>
      <dsp:spPr>
        <a:xfrm>
          <a:off x="2881731" y="413959"/>
          <a:ext cx="2357230" cy="1496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B547E8-574F-6145-B368-5BD712A25823}">
      <dsp:nvSpPr>
        <dsp:cNvPr id="0" name=""/>
        <dsp:cNvSpPr/>
      </dsp:nvSpPr>
      <dsp:spPr>
        <a:xfrm>
          <a:off x="3143645" y="662778"/>
          <a:ext cx="2357230" cy="1496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Création de groupes de pays à cibler pour l'exportation des poulets.</a:t>
          </a:r>
          <a:endParaRPr lang="en-US" sz="2000" kern="1200"/>
        </a:p>
      </dsp:txBody>
      <dsp:txXfrm>
        <a:off x="3187486" y="706619"/>
        <a:ext cx="2269548" cy="14091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67D03-0162-470F-967A-320C090AA506}">
      <dsp:nvSpPr>
        <dsp:cNvPr id="0" name=""/>
        <dsp:cNvSpPr/>
      </dsp:nvSpPr>
      <dsp:spPr>
        <a:xfrm>
          <a:off x="0" y="1045132"/>
          <a:ext cx="6367912" cy="1917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FD948-9DD3-4A82-87D7-16967A18BD76}">
      <dsp:nvSpPr>
        <dsp:cNvPr id="0" name=""/>
        <dsp:cNvSpPr/>
      </dsp:nvSpPr>
      <dsp:spPr>
        <a:xfrm>
          <a:off x="580174" y="1476667"/>
          <a:ext cx="1054862" cy="1054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FB9E7-B0CA-40F0-92FB-2E1C73C6ED31}">
      <dsp:nvSpPr>
        <dsp:cNvPr id="0" name=""/>
        <dsp:cNvSpPr/>
      </dsp:nvSpPr>
      <dsp:spPr>
        <a:xfrm>
          <a:off x="2215211" y="1045132"/>
          <a:ext cx="2865560" cy="1917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981" tIns="202981" rIns="202981" bIns="2029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Source des données utilisées pour l'analyse (FAO, Banque mondiale, projet précédent).</a:t>
          </a:r>
          <a:endParaRPr lang="en-US" sz="1900" kern="1200"/>
        </a:p>
      </dsp:txBody>
      <dsp:txXfrm>
        <a:off x="2215211" y="1045132"/>
        <a:ext cx="2865560" cy="1917932"/>
      </dsp:txXfrm>
    </dsp:sp>
    <dsp:sp modelId="{1B6AA2F8-6271-4976-83F3-249D7A937BA1}">
      <dsp:nvSpPr>
        <dsp:cNvPr id="0" name=""/>
        <dsp:cNvSpPr/>
      </dsp:nvSpPr>
      <dsp:spPr>
        <a:xfrm>
          <a:off x="5080772" y="1045132"/>
          <a:ext cx="1284974" cy="1917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981" tIns="202981" rIns="202981" bIns="20298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/>
            <a:t>Disponibilité alimentaire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Population mondiale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/>
            <a:t>Pib par habitant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/>
            <a:t>Stabilité politique</a:t>
          </a:r>
          <a:endParaRPr lang="en-US" sz="1100" kern="1200"/>
        </a:p>
      </dsp:txBody>
      <dsp:txXfrm>
        <a:off x="5080772" y="1045132"/>
        <a:ext cx="1284974" cy="1917932"/>
      </dsp:txXfrm>
    </dsp:sp>
    <dsp:sp modelId="{11BB9B61-55F0-4290-9CA6-449A14D2D38F}">
      <dsp:nvSpPr>
        <dsp:cNvPr id="0" name=""/>
        <dsp:cNvSpPr/>
      </dsp:nvSpPr>
      <dsp:spPr>
        <a:xfrm>
          <a:off x="0" y="3442548"/>
          <a:ext cx="6367912" cy="1917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4C58C-981E-4379-BEA1-97C13995495E}">
      <dsp:nvSpPr>
        <dsp:cNvPr id="0" name=""/>
        <dsp:cNvSpPr/>
      </dsp:nvSpPr>
      <dsp:spPr>
        <a:xfrm>
          <a:off x="580174" y="3874082"/>
          <a:ext cx="1054862" cy="1054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A0D96-D8F5-4387-836A-5201F8B42441}">
      <dsp:nvSpPr>
        <dsp:cNvPr id="0" name=""/>
        <dsp:cNvSpPr/>
      </dsp:nvSpPr>
      <dsp:spPr>
        <a:xfrm>
          <a:off x="2215211" y="3442548"/>
          <a:ext cx="4150535" cy="1917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981" tIns="202981" rIns="202981" bIns="2029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Préparation et nettoyage des données pour faciliter leur analyse.</a:t>
          </a:r>
          <a:endParaRPr lang="en-US" sz="1900" kern="1200"/>
        </a:p>
      </dsp:txBody>
      <dsp:txXfrm>
        <a:off x="2215211" y="3442548"/>
        <a:ext cx="4150535" cy="1917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B8DDC-2417-5340-A843-3AE2FE381B57}">
      <dsp:nvSpPr>
        <dsp:cNvPr id="0" name=""/>
        <dsp:cNvSpPr/>
      </dsp:nvSpPr>
      <dsp:spPr>
        <a:xfrm>
          <a:off x="619" y="309528"/>
          <a:ext cx="2174198" cy="1380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AD2CC3-952D-4C47-8C28-0F955790EB13}">
      <dsp:nvSpPr>
        <dsp:cNvPr id="0" name=""/>
        <dsp:cNvSpPr/>
      </dsp:nvSpPr>
      <dsp:spPr>
        <a:xfrm>
          <a:off x="242197" y="539027"/>
          <a:ext cx="2174198" cy="1380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Réalisation de la CAH et choix de cette méthode.</a:t>
          </a:r>
          <a:endParaRPr lang="en-US" sz="2000" kern="1200"/>
        </a:p>
      </dsp:txBody>
      <dsp:txXfrm>
        <a:off x="282634" y="579464"/>
        <a:ext cx="2093324" cy="1299741"/>
      </dsp:txXfrm>
    </dsp:sp>
    <dsp:sp modelId="{9A67D79D-EF69-E442-BAFF-C6F44A691810}">
      <dsp:nvSpPr>
        <dsp:cNvPr id="0" name=""/>
        <dsp:cNvSpPr/>
      </dsp:nvSpPr>
      <dsp:spPr>
        <a:xfrm>
          <a:off x="2657972" y="309528"/>
          <a:ext cx="2174198" cy="1380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CCAA83-D39A-CB4F-87B6-F3853760EC0D}">
      <dsp:nvSpPr>
        <dsp:cNvPr id="0" name=""/>
        <dsp:cNvSpPr/>
      </dsp:nvSpPr>
      <dsp:spPr>
        <a:xfrm>
          <a:off x="2899550" y="539027"/>
          <a:ext cx="2174198" cy="1380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Dendrogramme et détermination du nombre de clusters.</a:t>
          </a:r>
          <a:endParaRPr lang="en-US" sz="2000" kern="1200"/>
        </a:p>
      </dsp:txBody>
      <dsp:txXfrm>
        <a:off x="2939987" y="579464"/>
        <a:ext cx="2093324" cy="1299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30C4D-533B-E341-8766-A24D359B489F}" type="datetimeFigureOut">
              <a:rPr lang="fr-ES" smtClean="0"/>
              <a:t>5/4/23</a:t>
            </a:fld>
            <a:endParaRPr lang="fr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ED235-5126-9544-A9F5-492ADD4051C4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41256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31894-C500-8CD9-18B2-FC5C2305A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ECBAD2-5D57-CD12-2247-9F6504123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CBC33A-80A7-7ECA-306E-151673BD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98B9-DF37-4944-B4EE-572FB937353C}" type="datetime1">
              <a:rPr lang="fr-FR" smtClean="0"/>
              <a:t>05/04/2023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1894D9-CF7F-9D3B-2262-14949C14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F701E8-CF13-A373-3729-B4965F91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19522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DA73F-7CC5-5159-D846-2EE59953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554D70-68F8-6277-47B9-459B1C9FF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D21AF6-0F12-12C4-D8B8-4F3E507C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B77BD-D76C-674B-AA38-C3DC866B6256}" type="datetime1">
              <a:rPr lang="fr-FR" smtClean="0"/>
              <a:t>05/04/2023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34B6F7-564E-5D4B-9285-D7ED616C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A05D70-50D7-72A2-9AD2-F4484264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8564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EF08EE-5B98-0BB6-5FDF-72133957A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BE4372-ABCF-8694-5E04-DB78C25C6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FF651D-FED7-D380-C1A4-7CB27A3C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8943-26B8-6B4A-86B6-94EAC05ED81F}" type="datetime1">
              <a:rPr lang="fr-FR" smtClean="0"/>
              <a:t>05/04/2023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00E261-F1F4-3832-DE40-242A28B5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B076B-31CE-F69E-43DC-E43A002D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77210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F4A4F-C26B-C325-452B-42C8F2A1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F23EAD-9162-17DC-45B5-BFC6FA61F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2E6F13-B388-7906-4695-390FC758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4908-D7A5-0747-9BCC-37EB41483B13}" type="datetime1">
              <a:rPr lang="fr-FR" smtClean="0"/>
              <a:t>05/04/2023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A11C24-C3D2-0BB2-7905-CD68F4F6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559E-4E68-E015-E1A4-776271D9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79465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9C19B-FB33-12E3-5412-592511A1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B5EC55-6834-27A9-1EE0-3A43FE9F2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91BF56-5386-2AA3-151D-1902D7DB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D301-DAAC-1741-AA3E-D32AC6A32F02}" type="datetime1">
              <a:rPr lang="fr-FR" smtClean="0"/>
              <a:t>05/04/2023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69A888-6ACC-3C7E-C6A1-C41D2FF3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EB1D5-109B-4C5F-6D94-5FB03C1F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17825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28549-1B90-CEA9-D7A1-DCE38336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45775-682E-1847-672C-F6D64313A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1ECCBE-3FDD-8AA0-62F8-5D14FD723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9FDCC2-A3AF-1057-40DE-588849FF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2318-3555-5E47-8E0F-DF8D13F8E122}" type="datetime1">
              <a:rPr lang="fr-FR" smtClean="0"/>
              <a:t>05/04/2023</a:t>
            </a:fld>
            <a:endParaRPr lang="fr-E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AE4574-5172-0B09-EBD5-630550E2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FC8391-988E-7F48-772A-480F1112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58139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D6895-3B00-2CB7-8515-3A5919BD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DF0610-6A24-22BD-8550-E61518C62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0701F5-4836-2405-21F7-D81DB0B0F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D42349C-846A-62E8-7687-D8A7C69D2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D2569C-AEFF-7ED1-0813-3D0831EF4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AF14820-7D2E-BF71-3109-F70419C8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9CD3-9DB0-0F42-A6F7-C844B9E5F834}" type="datetime1">
              <a:rPr lang="fr-FR" smtClean="0"/>
              <a:t>05/04/2023</a:t>
            </a:fld>
            <a:endParaRPr lang="fr-E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389710-608A-1FA0-8932-9206D19B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8D8D45-05BA-1F5F-C873-AB997F5F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97305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7ABED-949B-CF68-AB0B-B8FB4BEA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A3DEAF-A072-0722-738C-7199BF3A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D556-ED97-4841-BE14-9B0DF92717F4}" type="datetime1">
              <a:rPr lang="fr-FR" smtClean="0"/>
              <a:t>05/04/2023</a:t>
            </a:fld>
            <a:endParaRPr lang="fr-E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4DE157-2E60-1032-2DD5-7FFEDE14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7A99D3-51B3-D6C8-F033-E9967753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93986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237F83-D202-9614-0483-062D3C69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7B23-D97A-5845-9492-30504CA0C54A}" type="datetime1">
              <a:rPr lang="fr-FR" smtClean="0"/>
              <a:t>05/04/2023</a:t>
            </a:fld>
            <a:endParaRPr lang="fr-E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8A7EDF-29F2-A17D-AACA-C1766FC1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6A81B-DEFD-AD30-292F-DCA40B3C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3797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0C08D-D2F1-37E7-5B97-EAFE8EF9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A3768E-884A-2AE3-6372-EF6E39DB3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C9652B-412F-4258-C34C-929F21626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B6F69F-27B2-CB02-8702-1C93EFE5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87EB-E0BF-0B48-9A4C-F6D290458C07}" type="datetime1">
              <a:rPr lang="fr-FR" smtClean="0"/>
              <a:t>05/04/2023</a:t>
            </a:fld>
            <a:endParaRPr lang="fr-E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08598F-F1AD-4819-E27D-C8C86887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BC287-491A-A06E-5C37-09E288C7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230307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655925-E9F5-4466-7E4D-E51EF5C1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9960F8C-2FEC-B0C0-E156-26EEFF8DF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E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EB82F4-5CCF-72D6-F03D-F202CA81F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0D6093-62C1-A869-F072-563F1B34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BE4A-1108-7049-BED1-7B5AF14B2EAA}" type="datetime1">
              <a:rPr lang="fr-FR" smtClean="0"/>
              <a:t>05/04/2023</a:t>
            </a:fld>
            <a:endParaRPr lang="fr-E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1B2228-28AC-0DF3-8414-8A791596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C1F937-933B-AF5F-4028-AFFC5C75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42930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EF5CD23-CC96-9BDA-4A0F-9544FF2B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E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6E527-AF7C-8048-540C-D467BEEF8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1872A9-DF2D-705C-5E77-9D87A7CD6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90FB0-F6EE-624F-8330-1BB611CCE9FE}" type="datetime1">
              <a:rPr lang="fr-FR" smtClean="0"/>
              <a:t>05/04/2023</a:t>
            </a:fld>
            <a:endParaRPr lang="fr-E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8E742A-C9F9-4A84-8A74-46CD89A4C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1D39B8-5A99-6BD3-4FE7-9FF7DD7B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2E072-E88B-7C4B-8B9E-76BC0717FBFA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1880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2B8088-585D-0B9D-ED0F-AF0CF1DA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2" t="8306" r="14534"/>
          <a:stretch/>
        </p:blipFill>
        <p:spPr>
          <a:xfrm>
            <a:off x="3674409" y="0"/>
            <a:ext cx="851759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910CC7-200C-7178-BAAE-AFEF91A23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fr-FR" sz="4400" b="1" i="0" u="none" strike="noStrike" dirty="0">
                <a:effectLst/>
                <a:latin typeface="Inter"/>
              </a:rPr>
              <a:t>Produisez une étude de marché avec R ou Python</a:t>
            </a:r>
            <a:br>
              <a:rPr lang="fr-FR" sz="4400" b="1" i="0" u="none" strike="noStrike" dirty="0">
                <a:effectLst/>
                <a:latin typeface="Inter"/>
              </a:rPr>
            </a:br>
            <a:endParaRPr lang="fr-ES" sz="4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EB1C0A-BD37-A747-448C-D1BC22479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s-ES" dirty="0"/>
              <a:t>PROJET 9</a:t>
            </a:r>
          </a:p>
          <a:p>
            <a:pPr algn="l"/>
            <a:r>
              <a:rPr lang="es-ES" i="1" dirty="0"/>
              <a:t>Juan Luis Acebal Rico</a:t>
            </a:r>
            <a:endParaRPr lang="fr-ES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0B561B2-F6E3-96CC-FC30-3B90A4AEA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8" y="5764305"/>
            <a:ext cx="2811432" cy="1150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B13BA00-DA43-1A69-E03C-ED28B043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53EF1A-A679-6AD6-2E3F-F4301F09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1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52915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72" name="Group 5155">
            <a:extLst>
              <a:ext uri="{FF2B5EF4-FFF2-40B4-BE49-F238E27FC236}">
                <a16:creationId xmlns:a16="http://schemas.microsoft.com/office/drawing/2014/main" id="{5AC726A0-27B7-4B96-9E80-CBA87C29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5157" name="Color">
              <a:extLst>
                <a:ext uri="{FF2B5EF4-FFF2-40B4-BE49-F238E27FC236}">
                  <a16:creationId xmlns:a16="http://schemas.microsoft.com/office/drawing/2014/main" id="{8ABF664A-E1B6-43F5-B927-C9DADC084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73" name="Color">
              <a:extLst>
                <a:ext uri="{FF2B5EF4-FFF2-40B4-BE49-F238E27FC236}">
                  <a16:creationId xmlns:a16="http://schemas.microsoft.com/office/drawing/2014/main" id="{CEB9FAEB-82EA-493E-8C4E-5CC68EAF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63531B11-E582-906F-3194-14018D42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8713" y="3021162"/>
            <a:ext cx="1870636" cy="35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95B6E0C-5570-9924-D62B-2BF47DC8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7231" y="632124"/>
            <a:ext cx="2199869" cy="35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B8203C4-E745-D13F-228D-5E954FF4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6524" y="2595325"/>
            <a:ext cx="2476722" cy="35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74" name="Group 515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161" name="Freeform: Shape 516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75" name="Freeform: Shape 516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76" name="Freeform: Shape 516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77" name="Freeform: Shape 516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78" name="Freeform: Shape 516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79" name="Freeform: Shape 516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80" name="Freeform: Shape 516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2501359-83DC-4D3F-DEB0-992868DF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841664"/>
            <a:ext cx="5203990" cy="27827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8</a:t>
            </a:r>
            <a:r>
              <a:rPr lang="en-US" sz="4800" dirty="0">
                <a:solidFill>
                  <a:schemeClr val="bg1"/>
                </a:solidFill>
                <a:effectLst/>
              </a:rPr>
              <a:t>.2.Résultats des clusters. Tables de contingence</a:t>
            </a:r>
            <a:br>
              <a:rPr lang="en-US" sz="4800" dirty="0">
                <a:solidFill>
                  <a:schemeClr val="bg1"/>
                </a:solidFill>
                <a:effectLst/>
              </a:rPr>
            </a:br>
            <a:br>
              <a:rPr lang="en-US" sz="4800" dirty="0">
                <a:solidFill>
                  <a:schemeClr val="bg1"/>
                </a:solidFill>
                <a:effectLst/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809051A-F0BC-101C-0177-F6329514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39513" y="4033684"/>
            <a:ext cx="36576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Juan Luis Acebal Rico- Data Analyst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18C866-3537-C415-F230-8804BBB4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272" y="6217920"/>
            <a:ext cx="64008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E882E072-E88B-7C4B-8B9E-76BC0717FBFA}" type="slidenum">
              <a:rPr lang="en-US" sz="16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99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92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4F0CCC29-1ADF-400B-B2E2-87AE5F0F3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6195" name="Color">
              <a:extLst>
                <a:ext uri="{FF2B5EF4-FFF2-40B4-BE49-F238E27FC236}">
                  <a16:creationId xmlns:a16="http://schemas.microsoft.com/office/drawing/2014/main" id="{BD9615F1-E1A8-4B27-A6A8-4F50A77B2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96" name="Color">
              <a:extLst>
                <a:ext uri="{FF2B5EF4-FFF2-40B4-BE49-F238E27FC236}">
                  <a16:creationId xmlns:a16="http://schemas.microsoft.com/office/drawing/2014/main" id="{BE138890-F764-4F96-86CE-30B4D8713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AF670CD3-D717-3147-E54B-A47354E91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0401" y="136524"/>
            <a:ext cx="4799308" cy="39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4ADB21A-84A2-9482-CB87-D5E33541C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486" y="2918022"/>
            <a:ext cx="4799307" cy="380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6199" name="Freeform: Shape 619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0" name="Freeform: Shape 619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1" name="Freeform: Shape 620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2" name="Freeform: Shape 620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3" name="Freeform: Shape 620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4" name="Freeform: Shape 620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5" name="Freeform: Shape 620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0FCA122-7960-AD34-82E2-C722A1E60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3018870"/>
          </a:xfrm>
        </p:spPr>
        <p:txBody>
          <a:bodyPr anchor="b">
            <a:normAutofit fontScale="90000"/>
          </a:bodyPr>
          <a:lstStyle/>
          <a:p>
            <a:r>
              <a:rPr lang="fr-FR" sz="3700" dirty="0">
                <a:solidFill>
                  <a:schemeClr val="bg1"/>
                </a:solidFill>
                <a:effectLst/>
              </a:rPr>
              <a:t>9.Analyse en Composantes Principales (ACP)</a:t>
            </a:r>
            <a:br>
              <a:rPr lang="fr-FR" sz="3700" dirty="0">
                <a:solidFill>
                  <a:schemeClr val="bg1"/>
                </a:solidFill>
                <a:effectLst/>
              </a:rPr>
            </a:br>
            <a:br>
              <a:rPr lang="fr-FR" sz="3700" dirty="0">
                <a:solidFill>
                  <a:schemeClr val="bg1"/>
                </a:solidFill>
              </a:rPr>
            </a:br>
            <a:br>
              <a:rPr lang="fr-FR" sz="3700" dirty="0">
                <a:solidFill>
                  <a:schemeClr val="bg1"/>
                </a:solidFill>
                <a:effectLst/>
              </a:rPr>
            </a:br>
            <a:endParaRPr lang="fr-ES" sz="37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FE9A32-95D7-5634-9DCD-9B050E379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792" y="4362098"/>
            <a:ext cx="6593910" cy="256514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Söhne"/>
              </a:rPr>
              <a:t>Utilité de l'ACP pour visualiser et comprendre les groupes de pays.</a:t>
            </a:r>
          </a:p>
          <a:p>
            <a:pPr lvl="1"/>
            <a:r>
              <a:rPr lang="fr-FR" sz="1400" dirty="0">
                <a:solidFill>
                  <a:schemeClr val="bg1"/>
                </a:solidFill>
                <a:latin typeface="Söhne"/>
              </a:rPr>
              <a:t>Taux de variance expliqué</a:t>
            </a:r>
          </a:p>
          <a:p>
            <a:pPr lvl="2"/>
            <a:r>
              <a:rPr lang="fr-FR" sz="1200" dirty="0">
                <a:solidFill>
                  <a:schemeClr val="bg1"/>
                </a:solidFill>
                <a:latin typeface="Söhne"/>
              </a:rPr>
              <a:t>On peut expliquer avec 2 CP le 70% de variabilité</a:t>
            </a:r>
          </a:p>
          <a:p>
            <a:pPr lvl="2"/>
            <a:endParaRPr lang="fr-FR" sz="1000" dirty="0">
              <a:solidFill>
                <a:schemeClr val="bg1"/>
              </a:solidFill>
              <a:latin typeface="Söhne"/>
            </a:endParaRPr>
          </a:p>
          <a:p>
            <a:pPr lvl="1"/>
            <a:r>
              <a:rPr lang="fr-FR" sz="1400" b="0" i="0" u="none" strike="noStrike" dirty="0">
                <a:solidFill>
                  <a:schemeClr val="bg1"/>
                </a:solidFill>
                <a:effectLst/>
                <a:latin typeface="Söhne"/>
              </a:rPr>
              <a:t>Cercle des corrélations</a:t>
            </a:r>
          </a:p>
          <a:p>
            <a:pPr lvl="2"/>
            <a:r>
              <a:rPr lang="fr-FR" sz="1200" dirty="0">
                <a:solidFill>
                  <a:schemeClr val="bg1"/>
                </a:solidFill>
                <a:latin typeface="Söhne"/>
              </a:rPr>
              <a:t>Des corrélations entre  des variables et  CP</a:t>
            </a:r>
            <a:endParaRPr lang="fr-FR" sz="1200" b="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Söhne"/>
              </a:rPr>
              <a:t>Graphique de l'ACP et principaux résultats.</a:t>
            </a:r>
          </a:p>
          <a:p>
            <a:endParaRPr lang="fr-ES" sz="1800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2156D4-BEFE-6314-BE3A-37FA2377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AF4C7D-EE41-7C3B-086B-B203ADE0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11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96962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92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4F0CCC29-1ADF-400B-B2E2-87AE5F0F3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6195" name="Color">
              <a:extLst>
                <a:ext uri="{FF2B5EF4-FFF2-40B4-BE49-F238E27FC236}">
                  <a16:creationId xmlns:a16="http://schemas.microsoft.com/office/drawing/2014/main" id="{BD9615F1-E1A8-4B27-A6A8-4F50A77B2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96" name="Color">
              <a:extLst>
                <a:ext uri="{FF2B5EF4-FFF2-40B4-BE49-F238E27FC236}">
                  <a16:creationId xmlns:a16="http://schemas.microsoft.com/office/drawing/2014/main" id="{BE138890-F764-4F96-86CE-30B4D8713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6199" name="Freeform: Shape 619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0" name="Freeform: Shape 619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1" name="Freeform: Shape 620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2" name="Freeform: Shape 620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3" name="Freeform: Shape 620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4" name="Freeform: Shape 620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5" name="Freeform: Shape 620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0FCA122-7960-AD34-82E2-C722A1E60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3018870"/>
          </a:xfrm>
        </p:spPr>
        <p:txBody>
          <a:bodyPr anchor="b">
            <a:normAutofit/>
          </a:bodyPr>
          <a:lstStyle/>
          <a:p>
            <a:r>
              <a:rPr lang="fr-FR" sz="3700" dirty="0">
                <a:solidFill>
                  <a:schemeClr val="bg1"/>
                </a:solidFill>
                <a:effectLst/>
              </a:rPr>
              <a:t>10. Comparaison des résultats CAH et ACP</a:t>
            </a:r>
            <a:br>
              <a:rPr lang="fr-FR" sz="3700" dirty="0">
                <a:solidFill>
                  <a:schemeClr val="bg1"/>
                </a:solidFill>
                <a:effectLst/>
              </a:rPr>
            </a:br>
            <a:endParaRPr lang="fr-ES" sz="37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FE9A32-95D7-5634-9DCD-9B050E379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952172"/>
            <a:ext cx="4595514" cy="2108871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Söhne"/>
              </a:rPr>
              <a:t>Cohérence entre les résultats (bien différenciations des clusters) 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800" b="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Söhne"/>
              </a:rPr>
              <a:t>Différences entre les CP et la position des clusters</a:t>
            </a:r>
            <a:br>
              <a:rPr lang="fr-FR" sz="1800" b="0" i="0" u="none" strike="noStrike" dirty="0">
                <a:solidFill>
                  <a:schemeClr val="bg1"/>
                </a:solidFill>
                <a:effectLst/>
                <a:latin typeface="Söhne"/>
              </a:rPr>
            </a:br>
            <a:endParaRPr lang="fr-FR" sz="1800" b="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1800" b="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endParaRPr lang="fr-ES" sz="18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C6DE40-DEAC-48BB-2A31-AAA8D782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2150" y="1435820"/>
            <a:ext cx="6065866" cy="46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F9CF86-37D0-9561-6C7F-58ECA385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EF6604-2475-F1D6-5DE8-592B7E0D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12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408617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92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4F0CCC29-1ADF-400B-B2E2-87AE5F0F3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6195" name="Color">
              <a:extLst>
                <a:ext uri="{FF2B5EF4-FFF2-40B4-BE49-F238E27FC236}">
                  <a16:creationId xmlns:a16="http://schemas.microsoft.com/office/drawing/2014/main" id="{BD9615F1-E1A8-4B27-A6A8-4F50A77B2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96" name="Color">
              <a:extLst>
                <a:ext uri="{FF2B5EF4-FFF2-40B4-BE49-F238E27FC236}">
                  <a16:creationId xmlns:a16="http://schemas.microsoft.com/office/drawing/2014/main" id="{BE138890-F764-4F96-86CE-30B4D8713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6199" name="Freeform: Shape 619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0" name="Freeform: Shape 619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1" name="Freeform: Shape 620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2" name="Freeform: Shape 620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3" name="Freeform: Shape 620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4" name="Freeform: Shape 620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5" name="Freeform: Shape 620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0FCA122-7960-AD34-82E2-C722A1E60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3018870"/>
          </a:xfrm>
        </p:spPr>
        <p:txBody>
          <a:bodyPr anchor="b">
            <a:normAutofit/>
          </a:bodyPr>
          <a:lstStyle/>
          <a:p>
            <a:r>
              <a:rPr lang="fr-FR" sz="3700" dirty="0">
                <a:solidFill>
                  <a:schemeClr val="bg1"/>
                </a:solidFill>
              </a:rPr>
              <a:t>11</a:t>
            </a:r>
            <a:r>
              <a:rPr lang="fr-FR" sz="3700" dirty="0">
                <a:solidFill>
                  <a:schemeClr val="bg1"/>
                </a:solidFill>
                <a:effectLst/>
              </a:rPr>
              <a:t>.Heatmap de corrélations entre CP et Variables</a:t>
            </a:r>
            <a:br>
              <a:rPr lang="fr-FR" sz="3700" dirty="0">
                <a:solidFill>
                  <a:schemeClr val="bg1"/>
                </a:solidFill>
                <a:effectLst/>
              </a:rPr>
            </a:br>
            <a:endParaRPr lang="fr-ES" sz="37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CBC2D0-0231-8C4F-640C-241292CAAB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8692" y="841249"/>
            <a:ext cx="4648638" cy="476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43B152-F600-5382-8D57-BFB4BE15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491F88-5D77-E9F9-2350-A53C627C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13</a:t>
            </a:fld>
            <a:endParaRPr lang="fr-E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2862-540A-5BA6-BBCF-7E098B66F5C9}"/>
              </a:ext>
            </a:extLst>
          </p:cNvPr>
          <p:cNvSpPr txBox="1">
            <a:spLocks/>
          </p:cNvSpPr>
          <p:nvPr/>
        </p:nvSpPr>
        <p:spPr>
          <a:xfrm>
            <a:off x="786383" y="3952172"/>
            <a:ext cx="4595514" cy="21088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Söhne"/>
              </a:rPr>
              <a:t>Forte corrélation entre: </a:t>
            </a:r>
          </a:p>
          <a:p>
            <a:pPr lvl="1"/>
            <a:r>
              <a:rPr lang="fr-FR" sz="2000" dirty="0">
                <a:solidFill>
                  <a:schemeClr val="bg1"/>
                </a:solidFill>
                <a:latin typeface="Söhne"/>
              </a:rPr>
              <a:t>CP1 et dispo avec PIB</a:t>
            </a:r>
          </a:p>
          <a:p>
            <a:pPr lvl="1"/>
            <a:r>
              <a:rPr lang="fr-FR" sz="2000" dirty="0">
                <a:solidFill>
                  <a:schemeClr val="bg1"/>
                </a:solidFill>
                <a:latin typeface="Söhne"/>
              </a:rPr>
              <a:t>CP2 et Exportations</a:t>
            </a:r>
            <a:br>
              <a:rPr lang="fr-FR" sz="1800" dirty="0">
                <a:solidFill>
                  <a:schemeClr val="bg1"/>
                </a:solidFill>
                <a:latin typeface="Söhne"/>
              </a:rPr>
            </a:br>
            <a:endParaRPr lang="fr-FR" sz="1800" dirty="0">
              <a:solidFill>
                <a:schemeClr val="bg1"/>
              </a:solidFill>
              <a:latin typeface="Söhne"/>
            </a:endParaRPr>
          </a:p>
          <a:p>
            <a:endParaRPr lang="fr-FR" sz="1800" dirty="0">
              <a:solidFill>
                <a:schemeClr val="bg1"/>
              </a:solidFill>
              <a:latin typeface="Söhne"/>
            </a:endParaRPr>
          </a:p>
          <a:p>
            <a:endParaRPr lang="fr-E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2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92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4F0CCC29-1ADF-400B-B2E2-87AE5F0F3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6195" name="Color">
              <a:extLst>
                <a:ext uri="{FF2B5EF4-FFF2-40B4-BE49-F238E27FC236}">
                  <a16:creationId xmlns:a16="http://schemas.microsoft.com/office/drawing/2014/main" id="{BD9615F1-E1A8-4B27-A6A8-4F50A77B2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96" name="Color">
              <a:extLst>
                <a:ext uri="{FF2B5EF4-FFF2-40B4-BE49-F238E27FC236}">
                  <a16:creationId xmlns:a16="http://schemas.microsoft.com/office/drawing/2014/main" id="{BE138890-F764-4F96-86CE-30B4D8713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6199" name="Freeform: Shape 619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0" name="Freeform: Shape 619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1" name="Freeform: Shape 620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2" name="Freeform: Shape 620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3" name="Freeform: Shape 620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4" name="Freeform: Shape 620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05" name="Freeform: Shape 620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0FCA122-7960-AD34-82E2-C722A1E60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3018870"/>
          </a:xfrm>
        </p:spPr>
        <p:txBody>
          <a:bodyPr anchor="b">
            <a:normAutofit/>
          </a:bodyPr>
          <a:lstStyle/>
          <a:p>
            <a:r>
              <a:rPr lang="fr-FR" sz="3700" dirty="0">
                <a:solidFill>
                  <a:schemeClr val="bg1"/>
                </a:solidFill>
              </a:rPr>
              <a:t>12</a:t>
            </a:r>
            <a:r>
              <a:rPr lang="fr-FR" sz="3700" dirty="0">
                <a:solidFill>
                  <a:schemeClr val="bg1"/>
                </a:solidFill>
                <a:effectLst/>
              </a:rPr>
              <a:t>.Heatmap de corrélations entre CP et Clusters</a:t>
            </a:r>
            <a:br>
              <a:rPr lang="fr-FR" sz="3700" dirty="0">
                <a:solidFill>
                  <a:schemeClr val="bg1"/>
                </a:solidFill>
                <a:effectLst/>
              </a:rPr>
            </a:br>
            <a:endParaRPr lang="fr-ES" sz="37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CBC2D0-0231-8C4F-640C-241292CAAB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8692" y="841249"/>
            <a:ext cx="4648638" cy="476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43B152-F600-5382-8D57-BFB4BE15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491F88-5D77-E9F9-2350-A53C627C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14</a:t>
            </a:fld>
            <a:endParaRPr lang="fr-E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2862-540A-5BA6-BBCF-7E098B66F5C9}"/>
              </a:ext>
            </a:extLst>
          </p:cNvPr>
          <p:cNvSpPr txBox="1">
            <a:spLocks/>
          </p:cNvSpPr>
          <p:nvPr/>
        </p:nvSpPr>
        <p:spPr>
          <a:xfrm>
            <a:off x="786383" y="3952172"/>
            <a:ext cx="4595514" cy="21088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Söhne"/>
              </a:rPr>
              <a:t>Corrélation entre: </a:t>
            </a:r>
          </a:p>
          <a:p>
            <a:pPr lvl="1"/>
            <a:r>
              <a:rPr lang="fr-FR" sz="2000" dirty="0">
                <a:solidFill>
                  <a:schemeClr val="bg1"/>
                </a:solidFill>
                <a:latin typeface="Söhne"/>
              </a:rPr>
              <a:t>CP1 et cluster 1 et après 0</a:t>
            </a:r>
          </a:p>
          <a:p>
            <a:pPr lvl="1"/>
            <a:r>
              <a:rPr lang="fr-FR" sz="2000" dirty="0">
                <a:solidFill>
                  <a:schemeClr val="bg1"/>
                </a:solidFill>
                <a:latin typeface="Söhne"/>
              </a:rPr>
              <a:t>CP2 et cluster 0</a:t>
            </a:r>
            <a:br>
              <a:rPr lang="fr-FR" sz="1800" dirty="0">
                <a:solidFill>
                  <a:schemeClr val="bg1"/>
                </a:solidFill>
                <a:latin typeface="Söhne"/>
              </a:rPr>
            </a:br>
            <a:endParaRPr lang="fr-FR" sz="1800" dirty="0">
              <a:solidFill>
                <a:schemeClr val="bg1"/>
              </a:solidFill>
              <a:latin typeface="Söhne"/>
            </a:endParaRPr>
          </a:p>
          <a:p>
            <a:endParaRPr lang="fr-FR" sz="1800" dirty="0">
              <a:solidFill>
                <a:schemeClr val="bg1"/>
              </a:solidFill>
              <a:latin typeface="Söhne"/>
            </a:endParaRPr>
          </a:p>
          <a:p>
            <a:endParaRPr lang="fr-E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10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DE3D519-D956-7E81-00CC-2727C145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  <a:t>Conclusion: Recommandations:</a:t>
            </a:r>
            <a:b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</a:br>
            <a:b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fr-FR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Pays choisis dans Cluster 0.1 et pays dans le cluster 0.2</a:t>
            </a:r>
            <a:br>
              <a:rPr lang="fr-FR" sz="1600" b="0" i="0" u="none" strike="noStrike" dirty="0">
                <a:solidFill>
                  <a:schemeClr val="bg1"/>
                </a:solidFill>
                <a:effectLst/>
                <a:latin typeface="Söhne"/>
              </a:rPr>
            </a:br>
            <a:b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</a:br>
            <a:endParaRPr lang="fr-ES" sz="48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C995F0-53C6-B13C-488F-BF4793B3F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716" y="2620884"/>
            <a:ext cx="4584882" cy="5160790"/>
          </a:xfrm>
        </p:spPr>
        <p:txBody>
          <a:bodyPr anchor="ctr">
            <a:normAutofit/>
          </a:bodyPr>
          <a:lstStyle/>
          <a:p>
            <a:endParaRPr lang="fr-FR" sz="1800" dirty="0">
              <a:solidFill>
                <a:schemeClr val="bg1"/>
              </a:solidFill>
            </a:endParaRPr>
          </a:p>
          <a:p>
            <a:endParaRPr lang="fr-FR" sz="1800" dirty="0">
              <a:solidFill>
                <a:schemeClr val="bg1"/>
              </a:solidFill>
            </a:endParaRPr>
          </a:p>
          <a:p>
            <a:endParaRPr lang="fr-ES" sz="1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AE2A492-B318-A68B-2400-DDE942999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732285"/>
              </p:ext>
            </p:extLst>
          </p:nvPr>
        </p:nvGraphicFramePr>
        <p:xfrm>
          <a:off x="6008862" y="1185181"/>
          <a:ext cx="5309617" cy="4163713"/>
        </p:xfrm>
        <a:graphic>
          <a:graphicData uri="http://schemas.openxmlformats.org/drawingml/2006/table">
            <a:tbl>
              <a:tblPr/>
              <a:tblGrid>
                <a:gridCol w="1210777">
                  <a:extLst>
                    <a:ext uri="{9D8B030D-6E8A-4147-A177-3AD203B41FA5}">
                      <a16:colId xmlns:a16="http://schemas.microsoft.com/office/drawing/2014/main" val="3964852988"/>
                    </a:ext>
                  </a:extLst>
                </a:gridCol>
                <a:gridCol w="758975">
                  <a:extLst>
                    <a:ext uri="{9D8B030D-6E8A-4147-A177-3AD203B41FA5}">
                      <a16:colId xmlns:a16="http://schemas.microsoft.com/office/drawing/2014/main" val="2599978401"/>
                    </a:ext>
                  </a:extLst>
                </a:gridCol>
                <a:gridCol w="685057">
                  <a:extLst>
                    <a:ext uri="{9D8B030D-6E8A-4147-A177-3AD203B41FA5}">
                      <a16:colId xmlns:a16="http://schemas.microsoft.com/office/drawing/2014/main" val="2242440107"/>
                    </a:ext>
                  </a:extLst>
                </a:gridCol>
                <a:gridCol w="884936">
                  <a:extLst>
                    <a:ext uri="{9D8B030D-6E8A-4147-A177-3AD203B41FA5}">
                      <a16:colId xmlns:a16="http://schemas.microsoft.com/office/drawing/2014/main" val="63741773"/>
                    </a:ext>
                  </a:extLst>
                </a:gridCol>
                <a:gridCol w="884936">
                  <a:extLst>
                    <a:ext uri="{9D8B030D-6E8A-4147-A177-3AD203B41FA5}">
                      <a16:colId xmlns:a16="http://schemas.microsoft.com/office/drawing/2014/main" val="2436263241"/>
                    </a:ext>
                  </a:extLst>
                </a:gridCol>
                <a:gridCol w="884936">
                  <a:extLst>
                    <a:ext uri="{9D8B030D-6E8A-4147-A177-3AD203B41FA5}">
                      <a16:colId xmlns:a16="http://schemas.microsoft.com/office/drawing/2014/main" val="3249655388"/>
                    </a:ext>
                  </a:extLst>
                </a:gridCol>
              </a:tblGrid>
              <a:tr h="117734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1" dirty="0">
                          <a:effectLst/>
                        </a:rPr>
                        <a:t>Zone</a:t>
                      </a:r>
                      <a:endParaRPr lang="fr-ES" sz="11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Dispo alim Kcal/pers/jour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Exportations</a:t>
                      </a:r>
                    </a:p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kg/personne/an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Importations  kg/personne/an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Pib Per </a:t>
                      </a:r>
                      <a:r>
                        <a:rPr lang="fr-FR" sz="1000" b="1" dirty="0" err="1">
                          <a:effectLst/>
                        </a:rPr>
                        <a:t>hab</a:t>
                      </a:r>
                      <a:r>
                        <a:rPr lang="fr-FR" sz="1000" b="1" dirty="0">
                          <a:effectLst/>
                        </a:rPr>
                        <a:t> (2018, $)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000" b="1" dirty="0">
                          <a:effectLst/>
                        </a:rPr>
                        <a:t>Stabilité politique/personne/an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085767"/>
                  </a:ext>
                </a:extLst>
              </a:tr>
              <a:tr h="801931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 dirty="0">
                          <a:effectLst/>
                        </a:rPr>
                        <a:t>Chine - RAS de Hong-Kong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210.0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89.938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123.0376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48537.57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0.107166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225179"/>
                  </a:ext>
                </a:extLst>
              </a:tr>
              <a:tr h="431809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 dirty="0">
                          <a:effectLst/>
                        </a:rPr>
                        <a:t>Pays-Bas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70.0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83.120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35.63984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53044.53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0.050998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103784"/>
                  </a:ext>
                </a:extLst>
              </a:tr>
              <a:tr h="431809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 dirty="0">
                          <a:effectLst/>
                        </a:rPr>
                        <a:t>Belgique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44.0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57.132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29.43692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47544.98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0.035708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477285"/>
                  </a:ext>
                </a:extLst>
              </a:tr>
              <a:tr h="431809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 dirty="0">
                          <a:effectLst/>
                        </a:rPr>
                        <a:t>Chine - RAS de Macao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142.0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0.0000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36.41337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84923.39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1.994820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947062"/>
                  </a:ext>
                </a:extLst>
              </a:tr>
              <a:tr h="431809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 dirty="0">
                          <a:effectLst/>
                        </a:rPr>
                        <a:t>Malte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103.0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0.0000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20.48956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31567.94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2.936838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722854"/>
                  </a:ext>
                </a:extLst>
              </a:tr>
              <a:tr h="431809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 dirty="0">
                          <a:effectLst/>
                        </a:rPr>
                        <a:t>Luxembourg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69.0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1.6549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18.20453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116786.5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ES" sz="1200" dirty="0">
                          <a:effectLst/>
                        </a:rPr>
                        <a:t>2.267292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085870"/>
                  </a:ext>
                </a:extLst>
              </a:tr>
            </a:tbl>
          </a:graphicData>
        </a:graphic>
      </p:graphicFrame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73D621DC-2221-10FA-B5C0-150562F20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64652001-C0B9-A8FA-8E55-235EF086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15</a:t>
            </a:fld>
            <a:endParaRPr lang="fr-ES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0DF9A1D5-7536-6852-652B-63C107897524}"/>
              </a:ext>
            </a:extLst>
          </p:cNvPr>
          <p:cNvSpPr/>
          <p:nvPr/>
        </p:nvSpPr>
        <p:spPr>
          <a:xfrm rot="10800000">
            <a:off x="6044962" y="4003365"/>
            <a:ext cx="260506" cy="1227930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ES"/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24BC45D3-8AFA-9583-5013-91DE2D2663FE}"/>
              </a:ext>
            </a:extLst>
          </p:cNvPr>
          <p:cNvSpPr/>
          <p:nvPr/>
        </p:nvSpPr>
        <p:spPr>
          <a:xfrm rot="10800000">
            <a:off x="6044962" y="2584075"/>
            <a:ext cx="260506" cy="1227930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ES"/>
          </a:p>
        </p:txBody>
      </p:sp>
      <p:sp>
        <p:nvSpPr>
          <p:cNvPr id="26" name="Heptagone 25">
            <a:extLst>
              <a:ext uri="{FF2B5EF4-FFF2-40B4-BE49-F238E27FC236}">
                <a16:creationId xmlns:a16="http://schemas.microsoft.com/office/drawing/2014/main" id="{A94FE328-4F0F-0013-DBDC-8E5CF5B507DA}"/>
              </a:ext>
            </a:extLst>
          </p:cNvPr>
          <p:cNvSpPr/>
          <p:nvPr/>
        </p:nvSpPr>
        <p:spPr>
          <a:xfrm>
            <a:off x="5598826" y="3101264"/>
            <a:ext cx="410036" cy="204067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ES" sz="1100" dirty="0"/>
              <a:t>S1</a:t>
            </a:r>
          </a:p>
        </p:txBody>
      </p:sp>
      <p:sp>
        <p:nvSpPr>
          <p:cNvPr id="27" name="Heptagone 26">
            <a:extLst>
              <a:ext uri="{FF2B5EF4-FFF2-40B4-BE49-F238E27FC236}">
                <a16:creationId xmlns:a16="http://schemas.microsoft.com/office/drawing/2014/main" id="{956D77D0-ACB9-8746-741C-C21C1E140D1D}"/>
              </a:ext>
            </a:extLst>
          </p:cNvPr>
          <p:cNvSpPr/>
          <p:nvPr/>
        </p:nvSpPr>
        <p:spPr>
          <a:xfrm>
            <a:off x="5595977" y="4515296"/>
            <a:ext cx="410036" cy="204067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ES" sz="1100" dirty="0"/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277966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DE3D519-D956-7E81-00CC-2727C145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  <a:t>Conclusion: </a:t>
            </a:r>
            <a:b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  <a:t> Points clés</a:t>
            </a:r>
            <a:b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</a:br>
            <a:endParaRPr lang="fr-ES" sz="48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C995F0-53C6-B13C-488F-BF4793B3F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Cette présentation a mis en évidence l'importance de l'analyse de données, à la fois exploratoire et de classification, dans le développement international de notre entreprise.</a:t>
            </a:r>
          </a:p>
          <a:p>
            <a:r>
              <a:rPr lang="fr-FR" sz="1800" dirty="0">
                <a:solidFill>
                  <a:schemeClr val="bg1"/>
                </a:solidFill>
              </a:rPr>
              <a:t>En ce qui concerne les groupes de pays à cibler pour l'exportation de poulets, nous avons également examiné les différents groupes de pays dans cette étude, ce qui pourra être utile pour de futures recherches.</a:t>
            </a:r>
          </a:p>
          <a:p>
            <a:r>
              <a:rPr lang="fr-FR" sz="1800" dirty="0">
                <a:solidFill>
                  <a:schemeClr val="bg1"/>
                </a:solidFill>
              </a:rPr>
              <a:t>Nous avons souligné les points clés de notre analyse et leur pertinence pour les futures stratégies d'exportation de nos produits.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endParaRPr lang="fr-ES" sz="1800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C3B4A9-8B68-F68B-866E-A6CB2D3B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D199A6-9781-B68D-152A-2EB29B69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16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62164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DE3D519-D956-7E81-00CC-2727C145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pPr marL="685800" indent="-685800">
              <a:buFont typeface="Courier New" panose="02070309020205020404" pitchFamily="49" charset="0"/>
              <a:buChar char="o"/>
            </a:pPr>
            <a: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  <a:t>Merci de votre attention.</a:t>
            </a:r>
            <a:endParaRPr lang="fr-ES" sz="4800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C3B4A9-8B68-F68B-866E-A6CB2D3B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D199A6-9781-B68D-152A-2EB29B69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17</a:t>
            </a:fld>
            <a:endParaRPr lang="fr-ES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96DC4DF-DB3A-AB0C-F2CD-B92899C91374}"/>
              </a:ext>
            </a:extLst>
          </p:cNvPr>
          <p:cNvSpPr txBox="1">
            <a:spLocks/>
          </p:cNvSpPr>
          <p:nvPr/>
        </p:nvSpPr>
        <p:spPr>
          <a:xfrm>
            <a:off x="6401536" y="858235"/>
            <a:ext cx="5309616" cy="516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Courier New" panose="02070309020205020404" pitchFamily="49" charset="0"/>
              <a:buChar char="o"/>
            </a:pPr>
            <a:r>
              <a:rPr lang="fr-FR" sz="4800" dirty="0">
                <a:solidFill>
                  <a:schemeClr val="bg1"/>
                </a:solidFill>
                <a:latin typeface="Söhne"/>
              </a:rPr>
              <a:t>Questions.</a:t>
            </a:r>
            <a:br>
              <a:rPr lang="fr-FR" sz="4800" dirty="0">
                <a:solidFill>
                  <a:schemeClr val="bg1"/>
                </a:solidFill>
                <a:latin typeface="Söhne"/>
              </a:rPr>
            </a:br>
            <a:endParaRPr lang="fr-E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3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herbe, plein air, ciel, poulet&#10;&#10;Description générée automatiquement">
            <a:extLst>
              <a:ext uri="{FF2B5EF4-FFF2-40B4-BE49-F238E27FC236}">
                <a16:creationId xmlns:a16="http://schemas.microsoft.com/office/drawing/2014/main" id="{8AD2F715-F2D3-2E49-8E7A-28EA92811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02" t="8306" r="145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AE2775-5863-70EB-5F31-C257C16C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48138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Fin. 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3B54B2-841E-B799-DD3A-8ECC2688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792E76-F82A-F8D3-0C2E-A925C447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18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02741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B2211A8-7835-27BB-A58F-10153736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fr-FR" sz="4100" b="0" i="0" u="none" strike="noStrike">
                <a:solidFill>
                  <a:schemeClr val="bg1"/>
                </a:solidFill>
                <a:effectLst/>
                <a:latin typeface="Söhne"/>
              </a:rPr>
              <a:t>Introduction: Contexte</a:t>
            </a:r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92D0547B-ED77-B35F-2419-40A739EE66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800198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1A7581-6745-9639-2305-7C884C85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E24612-CF4C-AF8F-AB40-CA563932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2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71122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9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9FE9EF6-D718-3E40-D3F5-C38E0328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2353362"/>
          </a:xfrm>
        </p:spPr>
        <p:txBody>
          <a:bodyPr anchor="b">
            <a:normAutofit/>
          </a:bodyPr>
          <a:lstStyle/>
          <a:p>
            <a:r>
              <a:rPr lang="fr-ES" sz="48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2.Objectifs</a:t>
            </a:r>
            <a:endParaRPr lang="fr-ES" sz="4800" dirty="0">
              <a:solidFill>
                <a:schemeClr val="bg1"/>
              </a:solidFill>
            </a:endParaRP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DA89E3CF-D6AD-DDD3-D275-5219061E6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621932"/>
              </p:ext>
            </p:extLst>
          </p:nvPr>
        </p:nvGraphicFramePr>
        <p:xfrm>
          <a:off x="1014985" y="3442089"/>
          <a:ext cx="5501548" cy="257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1EC240-D47D-4B27-6E15-81C43208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7481AE-421B-E085-DFC8-FD6D8F55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3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83132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4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52529F9-9E1D-479D-16EA-7903BAF9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fr-FR" sz="4800" b="0" i="0" u="none" strike="noStrike">
                <a:solidFill>
                  <a:schemeClr val="bg1"/>
                </a:solidFill>
                <a:effectLst/>
                <a:latin typeface="Söhne"/>
              </a:rPr>
              <a:t>3. Données</a:t>
            </a:r>
            <a:br>
              <a:rPr lang="fr-FR" sz="4800" b="0" i="0" u="none" strike="noStrike">
                <a:solidFill>
                  <a:schemeClr val="bg1"/>
                </a:solidFill>
                <a:effectLst/>
                <a:latin typeface="Söhne"/>
              </a:rPr>
            </a:br>
            <a:br>
              <a:rPr lang="fr-ES" sz="48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ES" sz="4800">
              <a:solidFill>
                <a:schemeClr val="bg1"/>
              </a:solidFill>
            </a:endParaRP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79B2F835-FE37-3DAA-912E-922590B70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105616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1F5B95-1024-824C-E50D-3649B339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C23A3A-8F3A-F995-437E-987527B4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4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821588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F75B4BE-B823-DE13-D109-7DA37BA21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fr-FR" sz="4800" b="0" i="0" u="none" strike="noStrike" dirty="0">
                <a:solidFill>
                  <a:schemeClr val="bg1"/>
                </a:solidFill>
                <a:effectLst/>
                <a:latin typeface="Söhne"/>
              </a:rPr>
              <a:t>4.Analyse exploratoire des données</a:t>
            </a:r>
            <a:endParaRPr lang="fr-ES" sz="48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396D8F-E1C8-F680-4EDC-D28B65E53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800" b="0" i="0" u="none" strike="noStrike">
                <a:solidFill>
                  <a:schemeClr val="bg1"/>
                </a:solidFill>
                <a:effectLst/>
                <a:latin typeface="Söhne"/>
              </a:rPr>
              <a:t>Étape cruciale pour comprendre les relations entre les variables. </a:t>
            </a:r>
          </a:p>
          <a:p>
            <a:pPr marL="0" indent="0">
              <a:buNone/>
            </a:pPr>
            <a:r>
              <a:rPr lang="fr-FR" sz="1800" b="0" i="0" u="none" strike="noStrike">
                <a:solidFill>
                  <a:schemeClr val="bg1"/>
                </a:solidFill>
                <a:effectLst/>
                <a:latin typeface="Söhne"/>
              </a:rPr>
              <a:t>Meilleure compréhension des données des pays et ses relations</a:t>
            </a:r>
            <a:endParaRPr lang="fr-FR" sz="1800">
              <a:solidFill>
                <a:schemeClr val="bg1"/>
              </a:solidFill>
              <a:latin typeface="Söhne"/>
            </a:endParaRPr>
          </a:p>
          <a:p>
            <a:pPr marL="0" indent="0">
              <a:buNone/>
            </a:pPr>
            <a:r>
              <a:rPr lang="fr-FR" sz="1800" b="0" i="0" u="none" strike="noStrike">
                <a:solidFill>
                  <a:schemeClr val="bg1"/>
                </a:solidFill>
                <a:effectLst/>
                <a:latin typeface="Söhne"/>
              </a:rPr>
              <a:t>Mais aussi trouver valeurs aberrantes pour l'exportation de poulets</a:t>
            </a:r>
            <a:endParaRPr lang="fr-ES" sz="180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4FAE96-0BD0-3938-7115-69B8A966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24AC2E-21AB-265B-10B8-013B3CD1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5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05861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57ED830-5E59-80E5-AD26-131F4CBB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fr-FR" sz="4800" dirty="0">
                <a:solidFill>
                  <a:schemeClr val="bg1"/>
                </a:solidFill>
                <a:effectLst/>
              </a:rPr>
              <a:t>5.Méthodologie utilisée</a:t>
            </a:r>
            <a:br>
              <a:rPr lang="fr-FR" sz="4800" dirty="0">
                <a:solidFill>
                  <a:schemeClr val="bg1"/>
                </a:solidFill>
                <a:effectLst/>
              </a:rPr>
            </a:br>
            <a:br>
              <a:rPr lang="fr-FR" sz="4800" dirty="0">
                <a:solidFill>
                  <a:schemeClr val="bg1"/>
                </a:solidFill>
                <a:effectLst/>
              </a:rPr>
            </a:br>
            <a:endParaRPr lang="fr-FR" sz="480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957619-9D55-4C77-1D59-E0285152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bg1"/>
                </a:solidFill>
              </a:rPr>
              <a:t>Construcction</a:t>
            </a:r>
            <a:r>
              <a:rPr lang="fr-FR" sz="1800" dirty="0">
                <a:solidFill>
                  <a:schemeClr val="bg1"/>
                </a:solidFill>
              </a:rPr>
              <a:t> des </a:t>
            </a:r>
            <a:r>
              <a:rPr lang="fr-FR" sz="1800" dirty="0" err="1">
                <a:solidFill>
                  <a:schemeClr val="bg1"/>
                </a:solidFill>
              </a:rPr>
              <a:t>modeles</a:t>
            </a:r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</a:t>
            </a:r>
            <a:r>
              <a:rPr lang="fr-FR" sz="1800" b="0" i="0" u="none" strike="noStrike" dirty="0">
                <a:solidFill>
                  <a:schemeClr val="bg1"/>
                </a:solidFill>
                <a:effectLst/>
              </a:rPr>
              <a:t>lassification ascendante hiérarchique </a:t>
            </a: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M</a:t>
            </a:r>
            <a:r>
              <a:rPr lang="fr-FR" sz="1800" b="0" i="0" u="none" strike="noStrike" dirty="0">
                <a:solidFill>
                  <a:schemeClr val="bg1"/>
                </a:solidFill>
                <a:effectLst/>
              </a:rPr>
              <a:t>éthode des k-</a:t>
            </a:r>
            <a:r>
              <a:rPr lang="fr-FR" sz="1800" b="0" i="0" u="none" strike="noStrike" dirty="0" err="1">
                <a:solidFill>
                  <a:schemeClr val="bg1"/>
                </a:solidFill>
                <a:effectLst/>
              </a:rPr>
              <a:t>means</a:t>
            </a:r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b="0" i="0" u="none" strike="noStrike" dirty="0">
                <a:solidFill>
                  <a:schemeClr val="bg1"/>
                </a:solidFill>
                <a:effectLst/>
              </a:rPr>
              <a:t>Analyse en composantes principales (ACP).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Evaluation des modelés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chemeClr val="bg1"/>
                </a:solidFill>
                <a:effectLst/>
              </a:rPr>
              <a:t>Conclusions</a:t>
            </a:r>
          </a:p>
          <a:p>
            <a:pPr marL="0" indent="0">
              <a:buNone/>
            </a:pPr>
            <a:endParaRPr lang="fr-FR" sz="1800" b="0" i="0" u="none" strike="noStrike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45C71F-0762-94A9-C568-800683D2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525232-1ACF-A46F-ED1D-E98F306F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6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811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5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6536E295-EF5B-4BE9-A4CB-D5C581AAA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088" name="Color">
              <a:extLst>
                <a:ext uri="{FF2B5EF4-FFF2-40B4-BE49-F238E27FC236}">
                  <a16:creationId xmlns:a16="http://schemas.microsoft.com/office/drawing/2014/main" id="{9EDFE04B-BA3D-4E70-8E8D-3130980E0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9" name="Color">
              <a:extLst>
                <a:ext uri="{FF2B5EF4-FFF2-40B4-BE49-F238E27FC236}">
                  <a16:creationId xmlns:a16="http://schemas.microsoft.com/office/drawing/2014/main" id="{9B9AA2D3-5BB5-441E-AE46-54B87F25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7622BE68-5EB6-5999-03B3-F90FFDFF5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0"/>
          <a:stretch/>
        </p:blipFill>
        <p:spPr bwMode="auto">
          <a:xfrm>
            <a:off x="6510890" y="653615"/>
            <a:ext cx="4730240" cy="55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6A575C6-CD7C-EC47-285E-CF3085A3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3018870"/>
          </a:xfrm>
        </p:spPr>
        <p:txBody>
          <a:bodyPr anchor="b">
            <a:normAutofit/>
          </a:bodyPr>
          <a:lstStyle/>
          <a:p>
            <a:r>
              <a:rPr lang="fr-FR" sz="4100" dirty="0">
                <a:solidFill>
                  <a:schemeClr val="bg1"/>
                </a:solidFill>
              </a:rPr>
              <a:t>6</a:t>
            </a:r>
            <a:r>
              <a:rPr lang="fr-FR" sz="4100" dirty="0">
                <a:solidFill>
                  <a:schemeClr val="bg1"/>
                </a:solidFill>
                <a:effectLst/>
              </a:rPr>
              <a:t>.Classification Ascendante Hiérarchique (CAH)</a:t>
            </a:r>
            <a:br>
              <a:rPr lang="fr-FR" sz="4100" dirty="0">
                <a:solidFill>
                  <a:schemeClr val="bg1"/>
                </a:solidFill>
                <a:effectLst/>
              </a:rPr>
            </a:br>
            <a:br>
              <a:rPr lang="fr-FR" sz="4100" dirty="0">
                <a:solidFill>
                  <a:schemeClr val="bg1"/>
                </a:solidFill>
                <a:effectLst/>
              </a:rPr>
            </a:br>
            <a:endParaRPr lang="fr-FR" sz="41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B20AA74-2F13-E580-7391-AFA37452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40112" y="4032504"/>
            <a:ext cx="3657600" cy="6400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sz="1000">
                <a:solidFill>
                  <a:schemeClr val="bg1"/>
                </a:solidFill>
              </a:rPr>
              <a:t>Juan Luis Acebal Rico- Data Analyst</a:t>
            </a:r>
            <a:endParaRPr lang="fr-ES" sz="100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5740E2C-AE56-F4FA-EF76-02B94E5E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E882E072-E88B-7C4B-8B9E-76BC0717FBFA}" type="slidenum">
              <a:rPr lang="fr-ES" sz="16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fr-ES" sz="1600">
              <a:solidFill>
                <a:schemeClr val="bg1"/>
              </a:solidFill>
            </a:endParaRPr>
          </a:p>
        </p:txBody>
      </p:sp>
      <p:graphicFrame>
        <p:nvGraphicFramePr>
          <p:cNvPr id="1035" name="Espace réservé du contenu 2">
            <a:extLst>
              <a:ext uri="{FF2B5EF4-FFF2-40B4-BE49-F238E27FC236}">
                <a16:creationId xmlns:a16="http://schemas.microsoft.com/office/drawing/2014/main" id="{113694A6-FCE6-D0A6-52BB-B7D0E9E6AC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6064588"/>
              </p:ext>
            </p:extLst>
          </p:nvPr>
        </p:nvGraphicFramePr>
        <p:xfrm>
          <a:off x="786384" y="3952172"/>
          <a:ext cx="5074368" cy="222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66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2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14" name="Group 2113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115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6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119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0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C8F88FE4-6FB4-0E2A-5537-C117A346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8758" y="1173129"/>
            <a:ext cx="3087286" cy="240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9B95503-B54F-4E5D-F70D-AB16A400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8758" y="3627220"/>
            <a:ext cx="3453763" cy="240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2" name="Group 21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CCD0A5D-9792-7F1E-96B9-80C09FA67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392454" cy="27544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7</a:t>
            </a:r>
            <a:r>
              <a:rPr lang="en-US" sz="3700" dirty="0">
                <a:solidFill>
                  <a:schemeClr val="bg1"/>
                </a:solidFill>
                <a:effectLst/>
              </a:rPr>
              <a:t>.Méthode du </a:t>
            </a:r>
            <a:r>
              <a:rPr lang="en-US" sz="3700" dirty="0" err="1">
                <a:solidFill>
                  <a:schemeClr val="bg1"/>
                </a:solidFill>
                <a:effectLst/>
              </a:rPr>
              <a:t>coude</a:t>
            </a:r>
            <a:r>
              <a:rPr lang="en-US" sz="3700" dirty="0">
                <a:solidFill>
                  <a:schemeClr val="bg1"/>
                </a:solidFill>
                <a:effectLst/>
              </a:rPr>
              <a:t> elbow et de la silhouette</a:t>
            </a:r>
            <a:br>
              <a:rPr lang="en-US" sz="3700" dirty="0">
                <a:solidFill>
                  <a:schemeClr val="bg1"/>
                </a:solidFill>
                <a:effectLst/>
              </a:rPr>
            </a:br>
            <a:br>
              <a:rPr lang="en-US" sz="3700" dirty="0">
                <a:solidFill>
                  <a:schemeClr val="bg1"/>
                </a:solidFill>
                <a:effectLst/>
              </a:rPr>
            </a:br>
            <a:br>
              <a:rPr lang="en-US" sz="3700" dirty="0">
                <a:solidFill>
                  <a:schemeClr val="bg1"/>
                </a:solidFill>
                <a:effectLst/>
              </a:rPr>
            </a:b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8A8C25-3E5C-2BBD-A1C0-F0220674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3627219"/>
            <a:ext cx="5392454" cy="241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Utilisation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 la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méthode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du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coude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et de la silhouette pour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valider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le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nombre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 clusters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obtenus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avec la </a:t>
            </a:r>
            <a:r>
              <a:rPr lang="en-US" sz="1800" dirty="0">
                <a:solidFill>
                  <a:schemeClr val="bg1"/>
                </a:solidFill>
              </a:rPr>
              <a:t>k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-means.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3861A6A-65D8-D6DD-FBBC-558E0811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F10B4BC-081A-979F-D088-129578AF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8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83341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6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ACBD2BC8-5312-43CD-BD09-632BC2B2E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3104" name="Color">
              <a:extLst>
                <a:ext uri="{FF2B5EF4-FFF2-40B4-BE49-F238E27FC236}">
                  <a16:creationId xmlns:a16="http://schemas.microsoft.com/office/drawing/2014/main" id="{9196825B-A5B1-48DD-BF2B-D274B6BED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5" name="Color">
              <a:extLst>
                <a:ext uri="{FF2B5EF4-FFF2-40B4-BE49-F238E27FC236}">
                  <a16:creationId xmlns:a16="http://schemas.microsoft.com/office/drawing/2014/main" id="{9FCAA4BB-F19C-4E2A-B239-C333A83BE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6A9EA15D-9DD0-2B6C-CEAB-1EC8614DAF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147" y="3414642"/>
            <a:ext cx="3737718" cy="303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2501359-83DC-4D3F-DEB0-992868DF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7" y="578998"/>
            <a:ext cx="5306293" cy="29511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8</a:t>
            </a:r>
            <a:r>
              <a:rPr lang="en-US" sz="4800" dirty="0">
                <a:solidFill>
                  <a:schemeClr val="bg1"/>
                </a:solidFill>
                <a:effectLst/>
              </a:rPr>
              <a:t>.1.Résultats des clusters</a:t>
            </a:r>
            <a:br>
              <a:rPr lang="en-US" sz="4800" dirty="0">
                <a:solidFill>
                  <a:schemeClr val="bg1"/>
                </a:solidFill>
                <a:effectLst/>
              </a:rPr>
            </a:br>
            <a:br>
              <a:rPr lang="en-US" sz="4800" dirty="0">
                <a:solidFill>
                  <a:schemeClr val="bg1"/>
                </a:solidFill>
                <a:effectLst/>
              </a:rPr>
            </a:br>
            <a:r>
              <a:rPr lang="en-US" sz="1800" dirty="0">
                <a:solidFill>
                  <a:schemeClr val="bg1"/>
                </a:solidFill>
                <a:effectLst/>
              </a:rPr>
              <a:t>Le cluster 0 </a:t>
            </a:r>
            <a:r>
              <a:rPr lang="en-US" sz="1800" dirty="0" err="1">
                <a:solidFill>
                  <a:schemeClr val="bg1"/>
                </a:solidFill>
                <a:effectLst/>
              </a:rPr>
              <a:t>est</a:t>
            </a:r>
            <a:r>
              <a:rPr lang="en-US" sz="1800" dirty="0">
                <a:solidFill>
                  <a:schemeClr val="bg1"/>
                </a:solidFill>
                <a:effectLst/>
              </a:rPr>
              <a:t> fort </a:t>
            </a:r>
            <a:r>
              <a:rPr lang="en-US" sz="18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800" dirty="0">
                <a:solidFill>
                  <a:schemeClr val="bg1"/>
                </a:solidFill>
                <a:effectLst/>
              </a:rPr>
              <a:t> PIB par habitant. De plus, il a </a:t>
            </a:r>
            <a:r>
              <a:rPr lang="en-US" sz="1800" dirty="0" err="1">
                <a:solidFill>
                  <a:schemeClr val="bg1"/>
                </a:solidFill>
                <a:effectLst/>
              </a:rPr>
              <a:t>assez</a:t>
            </a:r>
            <a:r>
              <a:rPr lang="en-US" sz="180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</a:rPr>
              <a:t>d’importations</a:t>
            </a:r>
            <a:r>
              <a:rPr lang="en-US" sz="1800" dirty="0">
                <a:solidFill>
                  <a:schemeClr val="bg1"/>
                </a:solidFill>
                <a:effectLst/>
              </a:rPr>
              <a:t> et </a:t>
            </a:r>
            <a:r>
              <a:rPr lang="en-US" sz="1800" dirty="0" err="1">
                <a:solidFill>
                  <a:schemeClr val="bg1"/>
                </a:solidFill>
                <a:effectLst/>
              </a:rPr>
              <a:t>disponibilité</a:t>
            </a:r>
            <a:r>
              <a:rPr lang="en-US" sz="180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</a:rPr>
              <a:t>alimentaire</a:t>
            </a:r>
            <a:r>
              <a:rPr lang="en-US" sz="1800" dirty="0">
                <a:solidFill>
                  <a:schemeClr val="bg1"/>
                </a:solidFill>
                <a:effectLst/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8AD542F-0DF4-D18C-BA63-DAD1AEB0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19" y="3408305"/>
            <a:ext cx="3731463" cy="302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B1F41FB-279B-5B36-26A7-FC8CDAFE3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84" y="290924"/>
            <a:ext cx="2842683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99AB988-F06C-30E4-F16D-D1C02D8E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Juan Luis Acebal Rico- Data Analyst</a:t>
            </a:r>
            <a:endParaRPr lang="fr-E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8ED02E4-3C3C-BAE6-0364-32ED9318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E072-E88B-7C4B-8B9E-76BC0717FBFA}" type="slidenum">
              <a:rPr lang="fr-ES" smtClean="0"/>
              <a:t>9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1002055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776</Words>
  <Application>Microsoft Macintosh PowerPoint</Application>
  <PresentationFormat>Grand écran</PresentationFormat>
  <Paragraphs>145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Inter</vt:lpstr>
      <vt:lpstr>Söhne</vt:lpstr>
      <vt:lpstr>Thème Office</vt:lpstr>
      <vt:lpstr>Produisez une étude de marché avec R ou Python </vt:lpstr>
      <vt:lpstr>Introduction: Contexte</vt:lpstr>
      <vt:lpstr>2.Objectifs</vt:lpstr>
      <vt:lpstr>3. Données  </vt:lpstr>
      <vt:lpstr>4.Analyse exploratoire des données</vt:lpstr>
      <vt:lpstr>5.Méthodologie utilisée  </vt:lpstr>
      <vt:lpstr>6.Classification Ascendante Hiérarchique (CAH)  </vt:lpstr>
      <vt:lpstr>7.Méthode du coude elbow et de la silhouette   </vt:lpstr>
      <vt:lpstr>8.1.Résultats des clusters  Le cluster 0 est fort en PIB par habitant. De plus, il a assez d’importations et disponibilité alimentaire.</vt:lpstr>
      <vt:lpstr>8.2.Résultats des clusters. Tables de contingence  </vt:lpstr>
      <vt:lpstr>9.Analyse en Composantes Principales (ACP)   </vt:lpstr>
      <vt:lpstr>10. Comparaison des résultats CAH et ACP </vt:lpstr>
      <vt:lpstr>11.Heatmap de corrélations entre CP et Variables </vt:lpstr>
      <vt:lpstr>12.Heatmap de corrélations entre CP et Clusters </vt:lpstr>
      <vt:lpstr>Conclusion: Recommandations:  Pays choisis dans Cluster 0.1 et pays dans le cluster 0.2  </vt:lpstr>
      <vt:lpstr>Conclusion:   Points clés </vt:lpstr>
      <vt:lpstr>Merci de votre attention.</vt:lpstr>
      <vt:lpstr>Fin.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Produisez une étude de marché avec R ou Python </dc:title>
  <dc:creator>Juan Luis Acebal Rico</dc:creator>
  <cp:lastModifiedBy>Juan Luis Acebal Rico</cp:lastModifiedBy>
  <cp:revision>28</cp:revision>
  <dcterms:created xsi:type="dcterms:W3CDTF">2023-03-07T18:41:46Z</dcterms:created>
  <dcterms:modified xsi:type="dcterms:W3CDTF">2023-04-05T10:23:33Z</dcterms:modified>
</cp:coreProperties>
</file>